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38"/>
    </p:embeddedFont>
    <p:embeddedFont>
      <p:font typeface="Arimo" panose="020B060402020202020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38185C-DA66-43E0-AC1E-04D4140AF856}">
  <a:tblStyle styleId="{7C38185C-DA66-43E0-AC1E-04D4140AF85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842" autoAdjust="0"/>
  </p:normalViewPr>
  <p:slideViewPr>
    <p:cSldViewPr snapToGrid="0">
      <p:cViewPr varScale="1">
        <p:scale>
          <a:sx n="63" d="100"/>
          <a:sy n="63" d="100"/>
        </p:scale>
        <p:origin x="13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8200" y="1143001"/>
            <a:ext cx="7772400" cy="215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  <a:defRPr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»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838200" y="1143001"/>
            <a:ext cx="7772400" cy="215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Domestic Violence</a:t>
            </a:r>
            <a:br>
              <a:rPr lang="en-US"/>
            </a:br>
            <a:r>
              <a:rPr lang="en-US" sz="4400"/>
              <a:t>History, definitions, and Counseling models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dirty="0"/>
              <a:t>Presented by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dirty="0"/>
              <a:t>Dr. Barry Lord  LMFT 32239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1990s</a:t>
            </a: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Duluth Model – 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1994 –      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            O.J. Trial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               Violence Against Women Act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                      Passed Congress, became law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mo"/>
              <a:buNone/>
            </a:pPr>
            <a:r>
              <a:rPr lang="en-US">
                <a:latin typeface="Arimo"/>
                <a:ea typeface="Arimo"/>
                <a:cs typeface="Arimo"/>
                <a:sym typeface="Arimo"/>
              </a:rPr>
              <a:t>    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mo"/>
              <a:buNone/>
            </a:pPr>
            <a:r>
              <a:rPr lang="en-US" sz="4000" b="1">
                <a:latin typeface="Arimo"/>
                <a:ea typeface="Arimo"/>
                <a:cs typeface="Arimo"/>
                <a:sym typeface="Arimo"/>
              </a:rPr>
              <a:t>     Most significant change for DV</a:t>
            </a: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2000 – 2018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Shelter &amp; victim services expanded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Law enforcement &amp; Prosecutor training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2005 VAWA reauthorized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Coordinated response solidified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Offender treatment options…….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          This is where </a:t>
            </a:r>
            <a:r>
              <a:rPr lang="en-US" b="1" u="sng"/>
              <a:t>YOU</a:t>
            </a:r>
            <a:r>
              <a:rPr lang="en-US"/>
              <a:t> come in!</a:t>
            </a: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Domestic Violence</a:t>
            </a:r>
            <a:br>
              <a:rPr lang="en-US"/>
            </a:br>
            <a:r>
              <a:rPr lang="en-US"/>
              <a:t>What is it?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DV is any form of abuse, violence and or coercion by a partner or previous partner 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It serves to establish and maintain power and control over another person.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It has the potential to cause harm to the physical and or emotional well being of that person.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Abuse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381000" y="1371601"/>
            <a:ext cx="82296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Physical abuse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Includes: hitting, slapping, pushing, kicking… or threatening to harm you in any way and the use of a weapon of object to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lang="en-US" sz="2800"/>
              <a:t>   threaten or hurt you.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Includes object damage, throwing or smashing things, breaking furniture or personal items and hurting or killing pets.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Hurting someone physically or threatening to hurt them is a criminal offence.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381000" y="685801"/>
            <a:ext cx="8229600" cy="544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Sexual abuse: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Involves pressuring or forcing you to do sexual things that you don’t want to do, even if you have had consensual sex before with this person.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If under the influence of drugs or alcohol, or are asleep and you are unaware of the sexual act it is considered sexual abuse . It is still not consensual.</a:t>
            </a: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US" sz="4000"/>
              <a:t>Verbal abuse</a:t>
            </a:r>
            <a:endParaRPr/>
          </a:p>
          <a:p>
            <a:pPr marL="457200" lvl="1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>
              <a:latin typeface="Algerian"/>
              <a:ea typeface="Algerian"/>
              <a:cs typeface="Algerian"/>
              <a:sym typeface="Algerian"/>
            </a:endParaRPr>
          </a:p>
          <a:p>
            <a:pPr marL="457200" lvl="1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lgerian"/>
              <a:buNone/>
            </a:pPr>
            <a:r>
              <a:rPr lang="en-US">
                <a:latin typeface="Algerian"/>
                <a:ea typeface="Algerian"/>
                <a:cs typeface="Algerian"/>
                <a:sym typeface="Algerian"/>
              </a:rPr>
              <a:t>Discussion with audience:</a:t>
            </a:r>
            <a:endParaRPr/>
          </a:p>
          <a:p>
            <a:pPr marL="457200" lvl="1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/>
              <a:t>What is the difference between “arguing” and verbal abuse?</a:t>
            </a: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body" idx="1"/>
          </p:nvPr>
        </p:nvSpPr>
        <p:spPr>
          <a:xfrm>
            <a:off x="457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US" sz="4000"/>
              <a:t>Verbal Abuse is:</a:t>
            </a:r>
            <a:endParaRPr/>
          </a:p>
          <a:p>
            <a:pPr marL="742950" lvl="1" indent="-825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Puts downs in front of others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Uses put downs, calls names or yells at her.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It could be about what you are wearing or acting, telling you you’re useless or wrong.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Brings up painful issues, “hits below the belt”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Uses language to intimidate</a:t>
            </a:r>
            <a:endParaRPr/>
          </a:p>
          <a:p>
            <a:pPr marL="742950" lvl="1" indent="-825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457200" y="838201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Char char="•"/>
            </a:pPr>
            <a:r>
              <a:rPr lang="en-US" sz="4400"/>
              <a:t>Emotional abuse includes: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Making threats, ignoring, using looks or actions or speaking in ways in which are frightening or threatening and/or making you think your crazy.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Threatens to hurt you or himself if you break up with him.</a:t>
            </a: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457200" y="762001"/>
            <a:ext cx="8229600" cy="53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Char char="•"/>
            </a:pPr>
            <a:r>
              <a:rPr lang="en-US" sz="4400"/>
              <a:t>Social abuse includes: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Making threats, ignoring, using looks or actions or speaking in ways which are frightening or threatening and/or making you think your crazy.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If your partner threatens to hurt you or himself if you break up with him.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Controlling what you do, whom you talk to, where you go and question you on every detail of what you did without him.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Uses jealousy or anger to intimidate you or to control your behavior.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/>
          </a:p>
        </p:txBody>
      </p:sp>
      <p:sp>
        <p:nvSpPr>
          <p:cNvPr id="236" name="Google Shape;236;p30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Char char="•"/>
            </a:pPr>
            <a:r>
              <a:rPr lang="en-US" sz="4400"/>
              <a:t>Financial abuse involves: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Keeping you financially dependent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Trying to keep you from getting a job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Controlling the money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Refusing to involve you in financial decision making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Making you ask for money and give an account for how you spent it.</a:t>
            </a:r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Early treatment of Women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Early hunter gatherers, division of labor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      who were the hunters?  gatherers?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Defined roles, women highly esteemed, valued for life giving role, “power of creation”,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Agricultural, egalitarian societies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Extended families, lineage traced through the mother   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83058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Char char="•"/>
            </a:pPr>
            <a:r>
              <a:rPr lang="en-US" sz="4000"/>
              <a:t>Spiritual abuse occurs: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Your partner stops you from practicing the religion of your choice, going to church or reading religious material.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It could be when you are forced to practice the religion of his choice.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Religious teachings are often used to justify behavior.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Using constant abuse against you, your own “personal spirit” will be undermined.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</a:pPr>
            <a:r>
              <a:rPr lang="en-US" sz="2800"/>
              <a:t>You could loose your sense of worth and self esteem will be lowered as a result.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/>
          </a:p>
        </p:txBody>
      </p:sp>
      <p:sp>
        <p:nvSpPr>
          <p:cNvPr id="252" name="Google Shape;252;p32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body" idx="1"/>
          </p:nvPr>
        </p:nvSpPr>
        <p:spPr>
          <a:xfrm>
            <a:off x="457200" y="838201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Char char="•"/>
            </a:pPr>
            <a:r>
              <a:rPr lang="en-US" sz="4400"/>
              <a:t>Animal abuse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This is used to demonstrate power and control over the family.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It helps keep victims isolated, forces the family to keep violence secret, and enforces submission.</a:t>
            </a:r>
            <a:endParaRPr/>
          </a:p>
          <a:p>
            <a:pPr marL="742950" lvl="1" indent="-825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/>
          </a:p>
          <a:p>
            <a:pPr marL="742950" lvl="1" indent="-28575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</a:pPr>
            <a:r>
              <a:rPr lang="en-US"/>
              <a:t> </a:t>
            </a:r>
            <a:r>
              <a:rPr lang="en-US" sz="4000"/>
              <a:t>Unwanted Communication:</a:t>
            </a:r>
            <a:endParaRPr/>
          </a:p>
          <a:p>
            <a:pPr marL="457200" lvl="1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/>
              <a:t>           What might that include?</a:t>
            </a:r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body" idx="1"/>
          </p:nvPr>
        </p:nvSpPr>
        <p:spPr>
          <a:xfrm>
            <a:off x="457200" y="914401"/>
            <a:ext cx="8229600" cy="52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Char char="•"/>
            </a:pPr>
            <a:r>
              <a:rPr lang="en-US" sz="4000"/>
              <a:t>Unwanted communication includes: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Telephone calls, constant text messaging on mobile, phones, letters and messages through friends.</a:t>
            </a:r>
            <a:endParaRPr/>
          </a:p>
          <a:p>
            <a:pPr marL="742950" lvl="1" indent="-2857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–"/>
            </a:pPr>
            <a:r>
              <a:rPr lang="en-US"/>
              <a:t>It’s used to harass, intimidate and threaten.</a:t>
            </a: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78" name="Google Shape;278;p35" descr="http://familyvio.csw.fsu.edu/wp-content/uploads/2011/12/ViolenceControlWheel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34720" y="-121920"/>
            <a:ext cx="11602720" cy="725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84" name="Google Shape;284;p36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Template copyright 2005 www.brainybetty.com</a:t>
            </a:r>
            <a:endParaRPr dirty="0"/>
          </a:p>
        </p:txBody>
      </p:sp>
      <p:sp>
        <p:nvSpPr>
          <p:cNvPr id="285" name="Google Shape;285;p36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86" name="Google Shape;286;p36" descr="http://mountcope.files.wordpress.com/2008/04/equality-wheel-12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80720" y="-162560"/>
            <a:ext cx="10810240" cy="71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ftr" idx="11"/>
          </p:nvPr>
        </p:nvSpPr>
        <p:spPr>
          <a:xfrm>
            <a:off x="2286000" y="5715000"/>
            <a:ext cx="487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293" name="Google Shape;293;p37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94" name="Google Shape;294;p37" descr="C:\Users\Dr. rowe\AppData\Local\Microsoft\Windows\Temporary Internet Files\Content.IE5\MSFS5TAA\Cycle_of_Violence_-_www.extension.missouri.edu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3520" y="0"/>
            <a:ext cx="100279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Models of Batterer’s Intervention Programs</a:t>
            </a:r>
            <a:endParaRPr/>
          </a:p>
        </p:txBody>
      </p:sp>
      <p:sp>
        <p:nvSpPr>
          <p:cNvPr id="300" name="Google Shape;300;p38"/>
          <p:cNvSpPr txBox="1">
            <a:spLocks noGrp="1"/>
          </p:cNvSpPr>
          <p:nvPr>
            <p:ph type="body" idx="1"/>
          </p:nvPr>
        </p:nvSpPr>
        <p:spPr>
          <a:xfrm>
            <a:off x="214604" y="1219201"/>
            <a:ext cx="8929396" cy="563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AutoNum type="arabicPeriod"/>
            </a:pPr>
            <a:r>
              <a:rPr lang="en-US" sz="3200" dirty="0"/>
              <a:t>The Duluth Model (Duluth Domestic Abuse Intervention Project)</a:t>
            </a:r>
            <a:endParaRPr sz="32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3200" dirty="0"/>
              <a:t>Most widely used program model for batterers’ intervention.</a:t>
            </a:r>
            <a:endParaRPr sz="32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3200" dirty="0"/>
              <a:t>Features victim safety and community coordination.</a:t>
            </a:r>
            <a:endParaRPr sz="32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3200" dirty="0"/>
              <a:t>Confronts the denial of violent behavior, exposing the elements of power and control.</a:t>
            </a:r>
            <a:endParaRPr sz="32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3200" dirty="0"/>
              <a:t>Offers alternatives to dominance and promotes behavioral changes. </a:t>
            </a:r>
            <a:endParaRPr sz="3200" dirty="0"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3200" dirty="0"/>
              <a:t>Requires communitywide intervention using law enforcement, the courts, DV shelters, advocates, health providers and batterer’s programs.</a:t>
            </a:r>
            <a:endParaRPr sz="3200" dirty="0"/>
          </a:p>
        </p:txBody>
      </p:sp>
      <p:sp>
        <p:nvSpPr>
          <p:cNvPr id="301" name="Google Shape;301;p38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302" name="Google Shape;302;p38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303" name="Google Shape;303;p38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</a:t>
            </a:r>
            <a:endParaRPr/>
          </a:p>
        </p:txBody>
      </p:sp>
      <p:sp>
        <p:nvSpPr>
          <p:cNvPr id="309" name="Google Shape;309;p3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dirty="0"/>
              <a:t>It sees DV not as a form of pathology, anger and hostility, but as an outcropping of men’s socially sanctioned domination of women.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dirty="0"/>
              <a:t>They educate men about power and control, not just to assist them in managing anger or personal problems.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dirty="0"/>
              <a:t>Communitywide coordination ensures that batterers are arrested and protected and the victims are protected</a:t>
            </a:r>
            <a:r>
              <a:rPr lang="en-US" sz="2400" dirty="0"/>
              <a:t>.</a:t>
            </a:r>
            <a:endParaRPr dirty="0"/>
          </a:p>
        </p:txBody>
      </p:sp>
      <p:sp>
        <p:nvSpPr>
          <p:cNvPr id="310" name="Google Shape;310;p39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311" name="Google Shape;311;p39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312" name="Google Shape;312;p39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318" name="Google Shape;318;p40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319" name="Google Shape;319;p40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20" name="Google Shape;320;p40"/>
          <p:cNvSpPr txBox="1">
            <a:spLocks noGrp="1"/>
          </p:cNvSpPr>
          <p:nvPr>
            <p:ph type="body" idx="4294967295"/>
          </p:nvPr>
        </p:nvSpPr>
        <p:spPr>
          <a:xfrm>
            <a:off x="0" y="609601"/>
            <a:ext cx="8229600" cy="55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dirty="0"/>
              <a:t>2. </a:t>
            </a:r>
            <a:r>
              <a:rPr lang="en-US" sz="2800" dirty="0"/>
              <a:t>Psychoeducational model</a:t>
            </a:r>
            <a:endParaRPr sz="28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800" dirty="0"/>
              <a:t>Promotes responsibility for violent behavior and the development of mechanisms for self-regulations, empathy or compassion for others.</a:t>
            </a:r>
            <a:endParaRPr sz="28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800" dirty="0"/>
              <a:t>Teaches appropriate emotional vocabulary to express intimacy and changing attitudes toward women.</a:t>
            </a:r>
            <a:endParaRPr sz="28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800" dirty="0"/>
              <a:t>Model how to handle anger stress management and proper assertiveness skills.</a:t>
            </a:r>
            <a:endParaRPr sz="28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800" dirty="0"/>
              <a:t>Safety precautions for significant others, no-violence contracts are used.</a:t>
            </a:r>
            <a:endParaRPr sz="28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lang="en-US" sz="2800" dirty="0"/>
              <a:t>Group and individual therapy can be used with this model</a:t>
            </a:r>
            <a:r>
              <a:rPr lang="en-US" sz="2400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3.</a:t>
            </a:r>
            <a:br>
              <a:rPr lang="en-US" dirty="0"/>
            </a:br>
            <a:r>
              <a:rPr lang="en-US" dirty="0"/>
              <a:t>3 Cognitive Behavioral Therapy (CBT)</a:t>
            </a:r>
            <a:br>
              <a:rPr lang="en-US" dirty="0"/>
            </a:br>
            <a:endParaRPr dirty="0"/>
          </a:p>
        </p:txBody>
      </p:sp>
      <p:sp>
        <p:nvSpPr>
          <p:cNvPr id="326" name="Google Shape;326;p4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200" dirty="0"/>
              <a:t>Clients analyze relationship between thoughts, feelings, and behavior</a:t>
            </a:r>
            <a:endParaRPr sz="32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3200" dirty="0"/>
              <a:t> Clients are helped to recognize triggers, risks factors, negative self talk, and decisions that lead to abusive behavior</a:t>
            </a:r>
            <a:endParaRPr sz="32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3200" dirty="0"/>
              <a:t> Use of role playing, skills practice, and group reinforcement, relaxation techniques</a:t>
            </a:r>
            <a:endParaRPr sz="32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3200" dirty="0"/>
              <a:t> Identify and debrief past and future high risk situations </a:t>
            </a:r>
            <a:endParaRPr sz="3200" dirty="0"/>
          </a:p>
        </p:txBody>
      </p:sp>
      <p:sp>
        <p:nvSpPr>
          <p:cNvPr id="327" name="Google Shape;327;p41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328" name="Google Shape;328;p41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329" name="Google Shape;329;p41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Societal Changes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Mosaic &amp; Babylonian Laws: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     Private property ownership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     slavery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     Men’s control over women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        Aristotle, </a:t>
            </a:r>
            <a:r>
              <a:rPr lang="en-US" i="1"/>
              <a:t>“The male is by nature superior, and the female inferior” </a:t>
            </a: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335" name="Google Shape;335;p42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336" name="Google Shape;336;p42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37" name="Google Shape;337;p42"/>
          <p:cNvSpPr txBox="1">
            <a:spLocks noGrp="1"/>
          </p:cNvSpPr>
          <p:nvPr>
            <p:ph type="body" idx="4294967295"/>
          </p:nvPr>
        </p:nvSpPr>
        <p:spPr>
          <a:xfrm>
            <a:off x="0" y="3810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4. Couples therapy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/>
              <a:t>Treats men who batter together with their partners, often in a group setting.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/>
              <a:t>This model is criticized because of the concern for safety. It implies that both partners are equally responsible for the violence.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/>
              <a:t>It fails to recognize the role of gender and historical power inequities.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/>
              <a:t>It cannot be used by a DV Program in CA           (in Penal Code)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Newer Developments in </a:t>
            </a:r>
            <a:br>
              <a:rPr lang="en-US"/>
            </a:br>
            <a:r>
              <a:rPr lang="en-US"/>
              <a:t>DV Offender Treatment</a:t>
            </a:r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Trauma Focused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Attachment Focused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Feminist Model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Family Dynamics, historical patterns 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Co-Occurring TX with Drug and Alcohol</a:t>
            </a:r>
            <a:endParaRPr/>
          </a:p>
        </p:txBody>
      </p:sp>
      <p:sp>
        <p:nvSpPr>
          <p:cNvPr id="344" name="Google Shape;344;p43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of a Batterer </a:t>
            </a:r>
            <a:br>
              <a:rPr lang="en-US"/>
            </a:br>
            <a:endParaRPr/>
          </a:p>
        </p:txBody>
      </p:sp>
      <p:sp>
        <p:nvSpPr>
          <p:cNvPr id="362" name="Google Shape;362;p45"/>
          <p:cNvSpPr txBox="1">
            <a:spLocks noGrp="1"/>
          </p:cNvSpPr>
          <p:nvPr>
            <p:ph type="body" idx="1"/>
          </p:nvPr>
        </p:nvSpPr>
        <p:spPr>
          <a:xfrm>
            <a:off x="457200" y="990601"/>
            <a:ext cx="82296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Batterers appear to: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/>
              <a:t>have intense, dependent relationships with their victims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/>
              <a:t>have low self esteem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/>
              <a:t>believe all the myths about domestic violence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/>
              <a:t>be traditionalists, believe in male supremacy and stereotyped masculine sex roles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/>
              <a:t>have poor impulse control or explosive tempers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/>
              <a:t>have limited tolerance for frustration and severe reactions to stress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2400"/>
              <a:t>often present a dual personality- loving or violent</a:t>
            </a: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endParaRPr sz="2400"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endParaRPr sz="2000"/>
          </a:p>
        </p:txBody>
      </p:sp>
      <p:sp>
        <p:nvSpPr>
          <p:cNvPr id="363" name="Google Shape;363;p45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364" name="Google Shape;364;p45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371" name="Google Shape;371;p46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372" name="Google Shape;372;p46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73" name="Google Shape;373;p46"/>
          <p:cNvSpPr txBox="1">
            <a:spLocks noGrp="1"/>
          </p:cNvSpPr>
          <p:nvPr>
            <p:ph type="body" idx="4294967295"/>
          </p:nvPr>
        </p:nvSpPr>
        <p:spPr>
          <a:xfrm>
            <a:off x="0" y="373225"/>
            <a:ext cx="8229600" cy="560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3600" dirty="0"/>
              <a:t>have difficulty acknowledging or describing feelings</a:t>
            </a:r>
            <a:endParaRPr sz="36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3600" dirty="0"/>
              <a:t>deny an minimize their violent behavior</a:t>
            </a:r>
            <a:endParaRPr sz="36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3600" dirty="0"/>
              <a:t>not believe their violent behavior should have negative consequences</a:t>
            </a:r>
            <a:endParaRPr sz="36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3600" dirty="0"/>
              <a:t>be extremely jealous, passive, controlling and fear they will be abandoned</a:t>
            </a:r>
            <a:endParaRPr sz="3600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</a:pPr>
            <a:r>
              <a:rPr lang="en-US" sz="3600" dirty="0"/>
              <a:t>be depressed and vulnerable to drug and alcohol abuse</a:t>
            </a:r>
            <a:endParaRPr sz="3600" dirty="0"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Why do batterers continue to abuse?</a:t>
            </a:r>
            <a:endParaRPr/>
          </a:p>
        </p:txBody>
      </p:sp>
      <p:sp>
        <p:nvSpPr>
          <p:cNvPr id="379" name="Google Shape;379;p4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/>
              <a:t>Many have been violent throughout their relationship with their victims.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/>
              <a:t>They use violence as a way to mange everyday stress and frustrations.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/>
              <a:t>Can’t use violence at work, because they would be fired.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/>
              <a:t>They have unrealistic expectations of themselves and their partners and have low self esteem.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/>
              <a:t>They are extremely dependent on their partners for their sense of self-worth and for a sense of control over their lives.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/>
          </a:p>
        </p:txBody>
      </p:sp>
      <p:sp>
        <p:nvSpPr>
          <p:cNvPr id="380" name="Google Shape;380;p47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381" name="Google Shape;381;p47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382" name="Google Shape;382;p47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388" name="Google Shape;388;p48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389" name="Google Shape;389;p48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90" name="Google Shape;390;p48"/>
          <p:cNvSpPr txBox="1">
            <a:spLocks noGrp="1"/>
          </p:cNvSpPr>
          <p:nvPr>
            <p:ph type="body" idx="4294967295"/>
          </p:nvPr>
        </p:nvSpPr>
        <p:spPr>
          <a:xfrm>
            <a:off x="0" y="354563"/>
            <a:ext cx="8229600" cy="57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4000" dirty="0"/>
              <a:t>Because of this dependency they may be jealous and possessive of their partners.</a:t>
            </a:r>
            <a:endParaRPr sz="40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4000" dirty="0"/>
              <a:t>Abusers may not like their violence, but they know of no other options.</a:t>
            </a:r>
            <a:endParaRPr sz="40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4000" dirty="0"/>
              <a:t>They do not accept what they are doing, so they minimize, deny and even lie about their abuse.</a:t>
            </a:r>
            <a:endParaRPr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Middle Ages Practices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“The Common Scold”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“The Rule of Thumb”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Chastity Belt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Foot Binding - China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American Colonies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Married women had no political or legal rights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Acceptance of English Common Law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“Wife Beating” condoned</a:t>
            </a: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Early Feminists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1792   Mary Wollstonecraft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1820-30 women gave voice temperance, anti-slavery, education.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1848  first “women’s rights” meeting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1878  England “Matrimonial Causes Act”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1890  “Women’s Suffrage Assoc.”</a:t>
            </a: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1900 - 1970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World War  One   -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            “Keep the Home fires Burning”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Char char="•"/>
            </a:pPr>
            <a:r>
              <a:rPr lang="en-US">
                <a:solidFill>
                  <a:srgbClr val="FFFFFF"/>
                </a:solidFill>
              </a:rPr>
              <a:t>19</a:t>
            </a:r>
            <a:r>
              <a:rPr lang="en-US" baseline="30000">
                <a:solidFill>
                  <a:srgbClr val="FFFFFF"/>
                </a:solidFill>
              </a:rPr>
              <a:t>th</a:t>
            </a:r>
            <a:r>
              <a:rPr lang="en-US">
                <a:solidFill>
                  <a:srgbClr val="FFFFFF"/>
                </a:solidFill>
              </a:rPr>
              <a:t> Amendment to Constitution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Char char="•"/>
            </a:pPr>
            <a:r>
              <a:rPr lang="en-US">
                <a:solidFill>
                  <a:srgbClr val="FFFFFF"/>
                </a:solidFill>
              </a:rPr>
              <a:t>World War Two -  “Rosie the Riveter”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Char char="•"/>
            </a:pPr>
            <a:r>
              <a:rPr lang="en-US">
                <a:solidFill>
                  <a:srgbClr val="FFFFFF"/>
                </a:solidFill>
              </a:rPr>
              <a:t> 1950s migration &amp; move to suburbs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Char char="•"/>
            </a:pPr>
            <a:r>
              <a:rPr lang="en-US">
                <a:solidFill>
                  <a:srgbClr val="FFFFFF"/>
                </a:solidFill>
              </a:rPr>
              <a:t> NOW formed 1966</a:t>
            </a:r>
            <a:endParaRPr/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1970s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Battered Women's Movement begins underground, and providing shelters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Multifaceted nature of Family Violence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Entrenched belief that the woman was the cause of the problem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Lens of responding agencies affected response confusion – Important!!</a:t>
            </a: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1980s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Is DV a civil problem….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/>
              <a:t>      or a criminal problem?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1984 U.S. </a:t>
            </a:r>
            <a:r>
              <a:rPr lang="en-US" u="sng"/>
              <a:t>Surgeon General </a:t>
            </a:r>
            <a:r>
              <a:rPr lang="en-US"/>
              <a:t>“Task Force on Family Violence”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Still confusion in responding agencies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•"/>
            </a:pPr>
            <a:r>
              <a:rPr lang="en-US"/>
              <a:t>Recognition that comprehensive view necessary for societal change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dt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3/7/2018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ftr" idx="11"/>
          </p:nvPr>
        </p:nvSpPr>
        <p:spPr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Template copyright 2005 www.brainybetty.com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8077200" y="6629400"/>
            <a:ext cx="1066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stract7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1889</Words>
  <Application>Microsoft Office PowerPoint</Application>
  <PresentationFormat>On-screen Show (4:3)</PresentationFormat>
  <Paragraphs>279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Times New Roman</vt:lpstr>
      <vt:lpstr>Arimo</vt:lpstr>
      <vt:lpstr>Algerian</vt:lpstr>
      <vt:lpstr>Arial</vt:lpstr>
      <vt:lpstr>Noto Sans Symbols</vt:lpstr>
      <vt:lpstr>Verdana</vt:lpstr>
      <vt:lpstr>Abstract7</vt:lpstr>
      <vt:lpstr>Domestic Violence History, definitions, and Counseling models</vt:lpstr>
      <vt:lpstr>Early treatment of Women</vt:lpstr>
      <vt:lpstr>Societal Changes</vt:lpstr>
      <vt:lpstr>Middle Ages Practices</vt:lpstr>
      <vt:lpstr>American Colonies</vt:lpstr>
      <vt:lpstr>Early Feminists</vt:lpstr>
      <vt:lpstr>1900 - 1970</vt:lpstr>
      <vt:lpstr>1970s</vt:lpstr>
      <vt:lpstr>1980s</vt:lpstr>
      <vt:lpstr>1990s</vt:lpstr>
      <vt:lpstr>2000 – 2018</vt:lpstr>
      <vt:lpstr>Domestic Violence What is it?</vt:lpstr>
      <vt:lpstr>Types of Abuse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Models of Batterer’s Intervention Programs</vt:lpstr>
      <vt:lpstr>.</vt:lpstr>
      <vt:lpstr>PowerPoint Presentation</vt:lpstr>
      <vt:lpstr>3. 3 Cognitive Behavioral Therapy (CBT) </vt:lpstr>
      <vt:lpstr>PowerPoint Presentation</vt:lpstr>
      <vt:lpstr>Newer Developments in  DV Offender Treatment</vt:lpstr>
      <vt:lpstr>Overview of a Batterer  </vt:lpstr>
      <vt:lpstr>PowerPoint Presentation</vt:lpstr>
      <vt:lpstr>Why do batterers continue to abuse?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Violence History, definitions, and Counseling models</dc:title>
  <dc:creator>Barry Lord</dc:creator>
  <cp:lastModifiedBy>Barry Lord</cp:lastModifiedBy>
  <cp:revision>6</cp:revision>
  <dcterms:modified xsi:type="dcterms:W3CDTF">2022-04-21T18:11:26Z</dcterms:modified>
</cp:coreProperties>
</file>