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2" r:id="rId6"/>
    <p:sldId id="261" r:id="rId7"/>
    <p:sldId id="264" r:id="rId8"/>
    <p:sldId id="266" r:id="rId9"/>
    <p:sldId id="299" r:id="rId10"/>
    <p:sldId id="268" r:id="rId11"/>
    <p:sldId id="269" r:id="rId12"/>
    <p:sldId id="275" r:id="rId13"/>
    <p:sldId id="301" r:id="rId14"/>
    <p:sldId id="265" r:id="rId15"/>
    <p:sldId id="279" r:id="rId16"/>
    <p:sldId id="280" r:id="rId17"/>
    <p:sldId id="298" r:id="rId18"/>
    <p:sldId id="289" r:id="rId19"/>
    <p:sldId id="290" r:id="rId20"/>
    <p:sldId id="291" r:id="rId21"/>
    <p:sldId id="294" r:id="rId22"/>
    <p:sldId id="295" r:id="rId23"/>
    <p:sldId id="292" r:id="rId24"/>
    <p:sldId id="297" r:id="rId25"/>
    <p:sldId id="287" r:id="rId26"/>
    <p:sldId id="28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E110D-BB53-4328-814C-01D35AFC6E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19388A-D4CC-483F-A3BF-331CF2AD80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01FC36-3E1E-404B-BC34-7691B8F32036}"/>
              </a:ext>
            </a:extLst>
          </p:cNvPr>
          <p:cNvSpPr>
            <a:spLocks noGrp="1"/>
          </p:cNvSpPr>
          <p:nvPr>
            <p:ph type="dt" sz="half" idx="10"/>
          </p:nvPr>
        </p:nvSpPr>
        <p:spPr/>
        <p:txBody>
          <a:bodyPr/>
          <a:lstStyle/>
          <a:p>
            <a:fld id="{4316587D-DA0D-42DE-BE3B-1A29603976B2}" type="datetimeFigureOut">
              <a:rPr lang="en-US" smtClean="0"/>
              <a:t>7/12/2021</a:t>
            </a:fld>
            <a:endParaRPr lang="en-US"/>
          </a:p>
        </p:txBody>
      </p:sp>
      <p:sp>
        <p:nvSpPr>
          <p:cNvPr id="5" name="Footer Placeholder 4">
            <a:extLst>
              <a:ext uri="{FF2B5EF4-FFF2-40B4-BE49-F238E27FC236}">
                <a16:creationId xmlns:a16="http://schemas.microsoft.com/office/drawing/2014/main" id="{7F8F8044-0E40-4044-B63C-E3F0DEFE9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3A93-2589-40A6-A50D-FA7D2CA612C3}"/>
              </a:ext>
            </a:extLst>
          </p:cNvPr>
          <p:cNvSpPr>
            <a:spLocks noGrp="1"/>
          </p:cNvSpPr>
          <p:nvPr>
            <p:ph type="sldNum" sz="quarter" idx="12"/>
          </p:nvPr>
        </p:nvSpPr>
        <p:spPr/>
        <p:txBody>
          <a:bodyPr/>
          <a:lstStyle/>
          <a:p>
            <a:fld id="{2B728B53-179A-4D78-AD0B-7ECD129F4748}" type="slidenum">
              <a:rPr lang="en-US" smtClean="0"/>
              <a:t>‹#›</a:t>
            </a:fld>
            <a:endParaRPr lang="en-US"/>
          </a:p>
        </p:txBody>
      </p:sp>
    </p:spTree>
    <p:extLst>
      <p:ext uri="{BB962C8B-B14F-4D97-AF65-F5344CB8AC3E}">
        <p14:creationId xmlns:p14="http://schemas.microsoft.com/office/powerpoint/2010/main" val="1502488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62AA-889B-4596-A60E-61BFEFDFDE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1830EE-FD1B-497F-A0BD-09E26898BA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F06700-E935-4486-9F72-99A94110AA21}"/>
              </a:ext>
            </a:extLst>
          </p:cNvPr>
          <p:cNvSpPr>
            <a:spLocks noGrp="1"/>
          </p:cNvSpPr>
          <p:nvPr>
            <p:ph type="dt" sz="half" idx="10"/>
          </p:nvPr>
        </p:nvSpPr>
        <p:spPr/>
        <p:txBody>
          <a:bodyPr/>
          <a:lstStyle/>
          <a:p>
            <a:fld id="{4316587D-DA0D-42DE-BE3B-1A29603976B2}" type="datetimeFigureOut">
              <a:rPr lang="en-US" smtClean="0"/>
              <a:t>7/12/2021</a:t>
            </a:fld>
            <a:endParaRPr lang="en-US"/>
          </a:p>
        </p:txBody>
      </p:sp>
      <p:sp>
        <p:nvSpPr>
          <p:cNvPr id="5" name="Footer Placeholder 4">
            <a:extLst>
              <a:ext uri="{FF2B5EF4-FFF2-40B4-BE49-F238E27FC236}">
                <a16:creationId xmlns:a16="http://schemas.microsoft.com/office/drawing/2014/main" id="{9B0C9211-E901-4ED1-9EB6-9863CC4743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B996CC-D619-41C5-A945-536AB0AE350D}"/>
              </a:ext>
            </a:extLst>
          </p:cNvPr>
          <p:cNvSpPr>
            <a:spLocks noGrp="1"/>
          </p:cNvSpPr>
          <p:nvPr>
            <p:ph type="sldNum" sz="quarter" idx="12"/>
          </p:nvPr>
        </p:nvSpPr>
        <p:spPr/>
        <p:txBody>
          <a:bodyPr/>
          <a:lstStyle/>
          <a:p>
            <a:fld id="{2B728B53-179A-4D78-AD0B-7ECD129F4748}" type="slidenum">
              <a:rPr lang="en-US" smtClean="0"/>
              <a:t>‹#›</a:t>
            </a:fld>
            <a:endParaRPr lang="en-US"/>
          </a:p>
        </p:txBody>
      </p:sp>
    </p:spTree>
    <p:extLst>
      <p:ext uri="{BB962C8B-B14F-4D97-AF65-F5344CB8AC3E}">
        <p14:creationId xmlns:p14="http://schemas.microsoft.com/office/powerpoint/2010/main" val="2009524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F5F1C2-2A92-4BC5-B863-144999DFA0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9F3A36-A1BC-4CB2-B6A1-DE187600E6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5FA983-A2C5-4F35-A72D-88EB2C7450B6}"/>
              </a:ext>
            </a:extLst>
          </p:cNvPr>
          <p:cNvSpPr>
            <a:spLocks noGrp="1"/>
          </p:cNvSpPr>
          <p:nvPr>
            <p:ph type="dt" sz="half" idx="10"/>
          </p:nvPr>
        </p:nvSpPr>
        <p:spPr/>
        <p:txBody>
          <a:bodyPr/>
          <a:lstStyle/>
          <a:p>
            <a:fld id="{4316587D-DA0D-42DE-BE3B-1A29603976B2}" type="datetimeFigureOut">
              <a:rPr lang="en-US" smtClean="0"/>
              <a:t>7/12/2021</a:t>
            </a:fld>
            <a:endParaRPr lang="en-US"/>
          </a:p>
        </p:txBody>
      </p:sp>
      <p:sp>
        <p:nvSpPr>
          <p:cNvPr id="5" name="Footer Placeholder 4">
            <a:extLst>
              <a:ext uri="{FF2B5EF4-FFF2-40B4-BE49-F238E27FC236}">
                <a16:creationId xmlns:a16="http://schemas.microsoft.com/office/drawing/2014/main" id="{4AF08940-7988-46E9-A42B-C1A01DA8C3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C63D2C-FBAD-40F6-A592-D02AE06DBA2A}"/>
              </a:ext>
            </a:extLst>
          </p:cNvPr>
          <p:cNvSpPr>
            <a:spLocks noGrp="1"/>
          </p:cNvSpPr>
          <p:nvPr>
            <p:ph type="sldNum" sz="quarter" idx="12"/>
          </p:nvPr>
        </p:nvSpPr>
        <p:spPr/>
        <p:txBody>
          <a:bodyPr/>
          <a:lstStyle/>
          <a:p>
            <a:fld id="{2B728B53-179A-4D78-AD0B-7ECD129F4748}" type="slidenum">
              <a:rPr lang="en-US" smtClean="0"/>
              <a:t>‹#›</a:t>
            </a:fld>
            <a:endParaRPr lang="en-US"/>
          </a:p>
        </p:txBody>
      </p:sp>
    </p:spTree>
    <p:extLst>
      <p:ext uri="{BB962C8B-B14F-4D97-AF65-F5344CB8AC3E}">
        <p14:creationId xmlns:p14="http://schemas.microsoft.com/office/powerpoint/2010/main" val="2096354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44476"/>
            <a:ext cx="11180233" cy="1431925"/>
          </a:xfrm>
        </p:spPr>
        <p:txBody>
          <a:bodyPr/>
          <a:lstStyle/>
          <a:p>
            <a:r>
              <a:rPr lang="en-US"/>
              <a:t>Click to edit Master title style</a:t>
            </a:r>
          </a:p>
        </p:txBody>
      </p:sp>
      <p:sp>
        <p:nvSpPr>
          <p:cNvPr id="3" name="Text Placeholder 2"/>
          <p:cNvSpPr>
            <a:spLocks noGrp="1"/>
          </p:cNvSpPr>
          <p:nvPr>
            <p:ph type="body" sz="half" idx="1"/>
          </p:nvPr>
        </p:nvSpPr>
        <p:spPr>
          <a:xfrm>
            <a:off x="1117600" y="1905000"/>
            <a:ext cx="10676467"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17600" y="4076700"/>
            <a:ext cx="10676467"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17601" y="6245225"/>
            <a:ext cx="2535767" cy="476250"/>
          </a:xfrm>
        </p:spPr>
        <p:txBody>
          <a:bodyPr/>
          <a:lstStyle>
            <a:lvl1pPr>
              <a:defRPr/>
            </a:lvl1pPr>
          </a:lstStyle>
          <a:p>
            <a:endParaRPr lang="en-US" dirty="0"/>
          </a:p>
        </p:txBody>
      </p:sp>
      <p:sp>
        <p:nvSpPr>
          <p:cNvPr id="6" name="Footer Placeholder 5"/>
          <p:cNvSpPr>
            <a:spLocks noGrp="1"/>
          </p:cNvSpPr>
          <p:nvPr>
            <p:ph type="ftr" sz="quarter" idx="11"/>
          </p:nvPr>
        </p:nvSpPr>
        <p:spPr>
          <a:xfrm>
            <a:off x="4572000" y="6245225"/>
            <a:ext cx="38608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9249834" y="6245225"/>
            <a:ext cx="2535767" cy="476250"/>
          </a:xfrm>
        </p:spPr>
        <p:txBody>
          <a:bodyPr/>
          <a:lstStyle>
            <a:lvl1pPr>
              <a:defRPr/>
            </a:lvl1pPr>
          </a:lstStyle>
          <a:p>
            <a:fld id="{1573E83A-C732-46DA-92B0-A690C8FCE661}" type="slidenum">
              <a:rPr lang="en-US"/>
              <a:pPr/>
              <a:t>‹#›</a:t>
            </a:fld>
            <a:endParaRPr lang="en-US" dirty="0"/>
          </a:p>
        </p:txBody>
      </p:sp>
    </p:spTree>
    <p:extLst>
      <p:ext uri="{BB962C8B-B14F-4D97-AF65-F5344CB8AC3E}">
        <p14:creationId xmlns:p14="http://schemas.microsoft.com/office/powerpoint/2010/main" val="4033578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44476"/>
            <a:ext cx="11180233" cy="1431925"/>
          </a:xfrm>
        </p:spPr>
        <p:txBody>
          <a:bodyPr/>
          <a:lstStyle/>
          <a:p>
            <a:r>
              <a:rPr lang="en-US"/>
              <a:t>Click to edit Master title style</a:t>
            </a:r>
          </a:p>
        </p:txBody>
      </p:sp>
      <p:sp>
        <p:nvSpPr>
          <p:cNvPr id="3" name="Text Placeholder 2"/>
          <p:cNvSpPr>
            <a:spLocks noGrp="1"/>
          </p:cNvSpPr>
          <p:nvPr>
            <p:ph type="body" sz="half" idx="1"/>
          </p:nvPr>
        </p:nvSpPr>
        <p:spPr>
          <a:xfrm>
            <a:off x="1117601" y="1905000"/>
            <a:ext cx="5236633"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7434" y="1905000"/>
            <a:ext cx="5236633"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17601" y="6245225"/>
            <a:ext cx="2535767" cy="476250"/>
          </a:xfrm>
        </p:spPr>
        <p:txBody>
          <a:bodyPr/>
          <a:lstStyle>
            <a:lvl1pPr>
              <a:defRPr/>
            </a:lvl1pPr>
          </a:lstStyle>
          <a:p>
            <a:endParaRPr lang="en-US" dirty="0"/>
          </a:p>
        </p:txBody>
      </p:sp>
      <p:sp>
        <p:nvSpPr>
          <p:cNvPr id="6" name="Footer Placeholder 5"/>
          <p:cNvSpPr>
            <a:spLocks noGrp="1"/>
          </p:cNvSpPr>
          <p:nvPr>
            <p:ph type="ftr" sz="quarter" idx="11"/>
          </p:nvPr>
        </p:nvSpPr>
        <p:spPr>
          <a:xfrm>
            <a:off x="4572000" y="6245225"/>
            <a:ext cx="38608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9249834" y="6245225"/>
            <a:ext cx="2535767" cy="476250"/>
          </a:xfrm>
        </p:spPr>
        <p:txBody>
          <a:bodyPr/>
          <a:lstStyle>
            <a:lvl1pPr>
              <a:defRPr/>
            </a:lvl1pPr>
          </a:lstStyle>
          <a:p>
            <a:fld id="{D060DA1F-5BFD-425C-A518-195FB68A8574}" type="slidenum">
              <a:rPr lang="en-US"/>
              <a:pPr/>
              <a:t>‹#›</a:t>
            </a:fld>
            <a:endParaRPr lang="en-US" dirty="0"/>
          </a:p>
        </p:txBody>
      </p:sp>
    </p:spTree>
    <p:extLst>
      <p:ext uri="{BB962C8B-B14F-4D97-AF65-F5344CB8AC3E}">
        <p14:creationId xmlns:p14="http://schemas.microsoft.com/office/powerpoint/2010/main" val="776268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DE767-F4B1-459F-B26D-33AD4E5561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082963-8AFC-40C7-BC19-6E41D3D5AE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6BDC46-A1F9-4F6B-B3FD-BE84ADB0CB04}"/>
              </a:ext>
            </a:extLst>
          </p:cNvPr>
          <p:cNvSpPr>
            <a:spLocks noGrp="1"/>
          </p:cNvSpPr>
          <p:nvPr>
            <p:ph type="dt" sz="half" idx="10"/>
          </p:nvPr>
        </p:nvSpPr>
        <p:spPr/>
        <p:txBody>
          <a:bodyPr/>
          <a:lstStyle/>
          <a:p>
            <a:fld id="{4316587D-DA0D-42DE-BE3B-1A29603976B2}" type="datetimeFigureOut">
              <a:rPr lang="en-US" smtClean="0"/>
              <a:t>7/12/2021</a:t>
            </a:fld>
            <a:endParaRPr lang="en-US"/>
          </a:p>
        </p:txBody>
      </p:sp>
      <p:sp>
        <p:nvSpPr>
          <p:cNvPr id="5" name="Footer Placeholder 4">
            <a:extLst>
              <a:ext uri="{FF2B5EF4-FFF2-40B4-BE49-F238E27FC236}">
                <a16:creationId xmlns:a16="http://schemas.microsoft.com/office/drawing/2014/main" id="{5E694795-DAC5-4106-B4EA-F7500C04BF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1EAD7E-D345-4211-945D-653425EE26F6}"/>
              </a:ext>
            </a:extLst>
          </p:cNvPr>
          <p:cNvSpPr>
            <a:spLocks noGrp="1"/>
          </p:cNvSpPr>
          <p:nvPr>
            <p:ph type="sldNum" sz="quarter" idx="12"/>
          </p:nvPr>
        </p:nvSpPr>
        <p:spPr/>
        <p:txBody>
          <a:bodyPr/>
          <a:lstStyle/>
          <a:p>
            <a:fld id="{2B728B53-179A-4D78-AD0B-7ECD129F4748}" type="slidenum">
              <a:rPr lang="en-US" smtClean="0"/>
              <a:t>‹#›</a:t>
            </a:fld>
            <a:endParaRPr lang="en-US"/>
          </a:p>
        </p:txBody>
      </p:sp>
    </p:spTree>
    <p:extLst>
      <p:ext uri="{BB962C8B-B14F-4D97-AF65-F5344CB8AC3E}">
        <p14:creationId xmlns:p14="http://schemas.microsoft.com/office/powerpoint/2010/main" val="1216394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5B562-95CB-44FD-9F4B-CDF8395D1B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D61FF9-8FF2-4CF5-A09B-989A7A6B20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1B75FE-AFC6-479C-A508-D22D7B806F6E}"/>
              </a:ext>
            </a:extLst>
          </p:cNvPr>
          <p:cNvSpPr>
            <a:spLocks noGrp="1"/>
          </p:cNvSpPr>
          <p:nvPr>
            <p:ph type="dt" sz="half" idx="10"/>
          </p:nvPr>
        </p:nvSpPr>
        <p:spPr/>
        <p:txBody>
          <a:bodyPr/>
          <a:lstStyle/>
          <a:p>
            <a:fld id="{4316587D-DA0D-42DE-BE3B-1A29603976B2}" type="datetimeFigureOut">
              <a:rPr lang="en-US" smtClean="0"/>
              <a:t>7/12/2021</a:t>
            </a:fld>
            <a:endParaRPr lang="en-US"/>
          </a:p>
        </p:txBody>
      </p:sp>
      <p:sp>
        <p:nvSpPr>
          <p:cNvPr id="5" name="Footer Placeholder 4">
            <a:extLst>
              <a:ext uri="{FF2B5EF4-FFF2-40B4-BE49-F238E27FC236}">
                <a16:creationId xmlns:a16="http://schemas.microsoft.com/office/drawing/2014/main" id="{7C4D20E1-D703-459C-AB33-8C9EBF411C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F9F53-7FBA-443D-BCC7-5C46B00DB3D2}"/>
              </a:ext>
            </a:extLst>
          </p:cNvPr>
          <p:cNvSpPr>
            <a:spLocks noGrp="1"/>
          </p:cNvSpPr>
          <p:nvPr>
            <p:ph type="sldNum" sz="quarter" idx="12"/>
          </p:nvPr>
        </p:nvSpPr>
        <p:spPr/>
        <p:txBody>
          <a:bodyPr/>
          <a:lstStyle/>
          <a:p>
            <a:fld id="{2B728B53-179A-4D78-AD0B-7ECD129F4748}" type="slidenum">
              <a:rPr lang="en-US" smtClean="0"/>
              <a:t>‹#›</a:t>
            </a:fld>
            <a:endParaRPr lang="en-US"/>
          </a:p>
        </p:txBody>
      </p:sp>
    </p:spTree>
    <p:extLst>
      <p:ext uri="{BB962C8B-B14F-4D97-AF65-F5344CB8AC3E}">
        <p14:creationId xmlns:p14="http://schemas.microsoft.com/office/powerpoint/2010/main" val="287112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8DD5-B299-4CE6-ACFD-FC757F7872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CD7554-BD97-4AA6-9BBF-AD3FCD6C32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34658F-FC7D-4245-A957-9871EB5627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FD2BAA-2A22-423C-89A3-70911F034D35}"/>
              </a:ext>
            </a:extLst>
          </p:cNvPr>
          <p:cNvSpPr>
            <a:spLocks noGrp="1"/>
          </p:cNvSpPr>
          <p:nvPr>
            <p:ph type="dt" sz="half" idx="10"/>
          </p:nvPr>
        </p:nvSpPr>
        <p:spPr/>
        <p:txBody>
          <a:bodyPr/>
          <a:lstStyle/>
          <a:p>
            <a:fld id="{4316587D-DA0D-42DE-BE3B-1A29603976B2}" type="datetimeFigureOut">
              <a:rPr lang="en-US" smtClean="0"/>
              <a:t>7/12/2021</a:t>
            </a:fld>
            <a:endParaRPr lang="en-US"/>
          </a:p>
        </p:txBody>
      </p:sp>
      <p:sp>
        <p:nvSpPr>
          <p:cNvPr id="6" name="Footer Placeholder 5">
            <a:extLst>
              <a:ext uri="{FF2B5EF4-FFF2-40B4-BE49-F238E27FC236}">
                <a16:creationId xmlns:a16="http://schemas.microsoft.com/office/drawing/2014/main" id="{C78755E8-07ED-44BB-9FCD-179F0A8757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E00A2C-8EB0-46CE-B225-BA95737A065D}"/>
              </a:ext>
            </a:extLst>
          </p:cNvPr>
          <p:cNvSpPr>
            <a:spLocks noGrp="1"/>
          </p:cNvSpPr>
          <p:nvPr>
            <p:ph type="sldNum" sz="quarter" idx="12"/>
          </p:nvPr>
        </p:nvSpPr>
        <p:spPr/>
        <p:txBody>
          <a:bodyPr/>
          <a:lstStyle/>
          <a:p>
            <a:fld id="{2B728B53-179A-4D78-AD0B-7ECD129F4748}" type="slidenum">
              <a:rPr lang="en-US" smtClean="0"/>
              <a:t>‹#›</a:t>
            </a:fld>
            <a:endParaRPr lang="en-US"/>
          </a:p>
        </p:txBody>
      </p:sp>
    </p:spTree>
    <p:extLst>
      <p:ext uri="{BB962C8B-B14F-4D97-AF65-F5344CB8AC3E}">
        <p14:creationId xmlns:p14="http://schemas.microsoft.com/office/powerpoint/2010/main" val="1019015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3AAC1-541A-4AC1-83AD-B32E5B8259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03C8B4-FB33-41CF-9DEF-440406CBA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5A8516-B1A7-47BB-AB81-B390D8BDC0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9EA78A-95C1-41E1-921C-761EEE3146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44F152-5AF9-4C7D-B8AD-A9FFA1FBA1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983F0A-9F13-452A-8C20-C3767A553C9E}"/>
              </a:ext>
            </a:extLst>
          </p:cNvPr>
          <p:cNvSpPr>
            <a:spLocks noGrp="1"/>
          </p:cNvSpPr>
          <p:nvPr>
            <p:ph type="dt" sz="half" idx="10"/>
          </p:nvPr>
        </p:nvSpPr>
        <p:spPr/>
        <p:txBody>
          <a:bodyPr/>
          <a:lstStyle/>
          <a:p>
            <a:fld id="{4316587D-DA0D-42DE-BE3B-1A29603976B2}" type="datetimeFigureOut">
              <a:rPr lang="en-US" smtClean="0"/>
              <a:t>7/12/2021</a:t>
            </a:fld>
            <a:endParaRPr lang="en-US"/>
          </a:p>
        </p:txBody>
      </p:sp>
      <p:sp>
        <p:nvSpPr>
          <p:cNvPr id="8" name="Footer Placeholder 7">
            <a:extLst>
              <a:ext uri="{FF2B5EF4-FFF2-40B4-BE49-F238E27FC236}">
                <a16:creationId xmlns:a16="http://schemas.microsoft.com/office/drawing/2014/main" id="{EF66EE91-F94E-4E18-9872-03F56E4DB4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76E711-EC43-4412-AE41-4646A9094C23}"/>
              </a:ext>
            </a:extLst>
          </p:cNvPr>
          <p:cNvSpPr>
            <a:spLocks noGrp="1"/>
          </p:cNvSpPr>
          <p:nvPr>
            <p:ph type="sldNum" sz="quarter" idx="12"/>
          </p:nvPr>
        </p:nvSpPr>
        <p:spPr/>
        <p:txBody>
          <a:bodyPr/>
          <a:lstStyle/>
          <a:p>
            <a:fld id="{2B728B53-179A-4D78-AD0B-7ECD129F4748}" type="slidenum">
              <a:rPr lang="en-US" smtClean="0"/>
              <a:t>‹#›</a:t>
            </a:fld>
            <a:endParaRPr lang="en-US"/>
          </a:p>
        </p:txBody>
      </p:sp>
    </p:spTree>
    <p:extLst>
      <p:ext uri="{BB962C8B-B14F-4D97-AF65-F5344CB8AC3E}">
        <p14:creationId xmlns:p14="http://schemas.microsoft.com/office/powerpoint/2010/main" val="1182681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4A76B-944E-417E-BB85-B978E62E97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32B440-4A67-421E-8FC2-5540DD752C30}"/>
              </a:ext>
            </a:extLst>
          </p:cNvPr>
          <p:cNvSpPr>
            <a:spLocks noGrp="1"/>
          </p:cNvSpPr>
          <p:nvPr>
            <p:ph type="dt" sz="half" idx="10"/>
          </p:nvPr>
        </p:nvSpPr>
        <p:spPr/>
        <p:txBody>
          <a:bodyPr/>
          <a:lstStyle/>
          <a:p>
            <a:fld id="{4316587D-DA0D-42DE-BE3B-1A29603976B2}" type="datetimeFigureOut">
              <a:rPr lang="en-US" smtClean="0"/>
              <a:t>7/12/2021</a:t>
            </a:fld>
            <a:endParaRPr lang="en-US"/>
          </a:p>
        </p:txBody>
      </p:sp>
      <p:sp>
        <p:nvSpPr>
          <p:cNvPr id="4" name="Footer Placeholder 3">
            <a:extLst>
              <a:ext uri="{FF2B5EF4-FFF2-40B4-BE49-F238E27FC236}">
                <a16:creationId xmlns:a16="http://schemas.microsoft.com/office/drawing/2014/main" id="{6E91F120-B09D-4338-A295-50165C8BEC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1DF299-9A7F-4E52-B33E-F0A76991D15D}"/>
              </a:ext>
            </a:extLst>
          </p:cNvPr>
          <p:cNvSpPr>
            <a:spLocks noGrp="1"/>
          </p:cNvSpPr>
          <p:nvPr>
            <p:ph type="sldNum" sz="quarter" idx="12"/>
          </p:nvPr>
        </p:nvSpPr>
        <p:spPr/>
        <p:txBody>
          <a:bodyPr/>
          <a:lstStyle/>
          <a:p>
            <a:fld id="{2B728B53-179A-4D78-AD0B-7ECD129F4748}" type="slidenum">
              <a:rPr lang="en-US" smtClean="0"/>
              <a:t>‹#›</a:t>
            </a:fld>
            <a:endParaRPr lang="en-US"/>
          </a:p>
        </p:txBody>
      </p:sp>
    </p:spTree>
    <p:extLst>
      <p:ext uri="{BB962C8B-B14F-4D97-AF65-F5344CB8AC3E}">
        <p14:creationId xmlns:p14="http://schemas.microsoft.com/office/powerpoint/2010/main" val="2633025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C069EC-6FBB-4815-9B60-F215D4704E4D}"/>
              </a:ext>
            </a:extLst>
          </p:cNvPr>
          <p:cNvSpPr>
            <a:spLocks noGrp="1"/>
          </p:cNvSpPr>
          <p:nvPr>
            <p:ph type="dt" sz="half" idx="10"/>
          </p:nvPr>
        </p:nvSpPr>
        <p:spPr/>
        <p:txBody>
          <a:bodyPr/>
          <a:lstStyle/>
          <a:p>
            <a:fld id="{4316587D-DA0D-42DE-BE3B-1A29603976B2}" type="datetimeFigureOut">
              <a:rPr lang="en-US" smtClean="0"/>
              <a:t>7/12/2021</a:t>
            </a:fld>
            <a:endParaRPr lang="en-US"/>
          </a:p>
        </p:txBody>
      </p:sp>
      <p:sp>
        <p:nvSpPr>
          <p:cNvPr id="3" name="Footer Placeholder 2">
            <a:extLst>
              <a:ext uri="{FF2B5EF4-FFF2-40B4-BE49-F238E27FC236}">
                <a16:creationId xmlns:a16="http://schemas.microsoft.com/office/drawing/2014/main" id="{DF27EDEA-81B0-41B3-A743-76495B6331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92B576-0AB6-4F12-B992-176FFC30E7DF}"/>
              </a:ext>
            </a:extLst>
          </p:cNvPr>
          <p:cNvSpPr>
            <a:spLocks noGrp="1"/>
          </p:cNvSpPr>
          <p:nvPr>
            <p:ph type="sldNum" sz="quarter" idx="12"/>
          </p:nvPr>
        </p:nvSpPr>
        <p:spPr/>
        <p:txBody>
          <a:bodyPr/>
          <a:lstStyle/>
          <a:p>
            <a:fld id="{2B728B53-179A-4D78-AD0B-7ECD129F4748}" type="slidenum">
              <a:rPr lang="en-US" smtClean="0"/>
              <a:t>‹#›</a:t>
            </a:fld>
            <a:endParaRPr lang="en-US"/>
          </a:p>
        </p:txBody>
      </p:sp>
    </p:spTree>
    <p:extLst>
      <p:ext uri="{BB962C8B-B14F-4D97-AF65-F5344CB8AC3E}">
        <p14:creationId xmlns:p14="http://schemas.microsoft.com/office/powerpoint/2010/main" val="225788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5661B-9D4F-4550-9DAD-47CE009891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04C86C-141E-4ABC-96ED-132AEC7F39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A34329-107C-4264-BA70-6AB97AC276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806A6-F14B-4F28-A3A8-C45D80647066}"/>
              </a:ext>
            </a:extLst>
          </p:cNvPr>
          <p:cNvSpPr>
            <a:spLocks noGrp="1"/>
          </p:cNvSpPr>
          <p:nvPr>
            <p:ph type="dt" sz="half" idx="10"/>
          </p:nvPr>
        </p:nvSpPr>
        <p:spPr/>
        <p:txBody>
          <a:bodyPr/>
          <a:lstStyle/>
          <a:p>
            <a:fld id="{4316587D-DA0D-42DE-BE3B-1A29603976B2}" type="datetimeFigureOut">
              <a:rPr lang="en-US" smtClean="0"/>
              <a:t>7/12/2021</a:t>
            </a:fld>
            <a:endParaRPr lang="en-US"/>
          </a:p>
        </p:txBody>
      </p:sp>
      <p:sp>
        <p:nvSpPr>
          <p:cNvPr id="6" name="Footer Placeholder 5">
            <a:extLst>
              <a:ext uri="{FF2B5EF4-FFF2-40B4-BE49-F238E27FC236}">
                <a16:creationId xmlns:a16="http://schemas.microsoft.com/office/drawing/2014/main" id="{3B9C9C8F-427E-4D39-A023-44D0BDAD4A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CA4636-820C-45A5-AB9B-B1C01C5D549D}"/>
              </a:ext>
            </a:extLst>
          </p:cNvPr>
          <p:cNvSpPr>
            <a:spLocks noGrp="1"/>
          </p:cNvSpPr>
          <p:nvPr>
            <p:ph type="sldNum" sz="quarter" idx="12"/>
          </p:nvPr>
        </p:nvSpPr>
        <p:spPr/>
        <p:txBody>
          <a:bodyPr/>
          <a:lstStyle/>
          <a:p>
            <a:fld id="{2B728B53-179A-4D78-AD0B-7ECD129F4748}" type="slidenum">
              <a:rPr lang="en-US" smtClean="0"/>
              <a:t>‹#›</a:t>
            </a:fld>
            <a:endParaRPr lang="en-US"/>
          </a:p>
        </p:txBody>
      </p:sp>
    </p:spTree>
    <p:extLst>
      <p:ext uri="{BB962C8B-B14F-4D97-AF65-F5344CB8AC3E}">
        <p14:creationId xmlns:p14="http://schemas.microsoft.com/office/powerpoint/2010/main" val="1505110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3DAF1-1245-4F88-95AD-BA5C4B4FF5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ED594D-FCAE-4A5E-9060-53788CE7C0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5DC209-6277-4B13-9474-AFAB6C713E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744914-4CA2-474A-A250-855F0DB31231}"/>
              </a:ext>
            </a:extLst>
          </p:cNvPr>
          <p:cNvSpPr>
            <a:spLocks noGrp="1"/>
          </p:cNvSpPr>
          <p:nvPr>
            <p:ph type="dt" sz="half" idx="10"/>
          </p:nvPr>
        </p:nvSpPr>
        <p:spPr/>
        <p:txBody>
          <a:bodyPr/>
          <a:lstStyle/>
          <a:p>
            <a:fld id="{4316587D-DA0D-42DE-BE3B-1A29603976B2}" type="datetimeFigureOut">
              <a:rPr lang="en-US" smtClean="0"/>
              <a:t>7/12/2021</a:t>
            </a:fld>
            <a:endParaRPr lang="en-US"/>
          </a:p>
        </p:txBody>
      </p:sp>
      <p:sp>
        <p:nvSpPr>
          <p:cNvPr id="6" name="Footer Placeholder 5">
            <a:extLst>
              <a:ext uri="{FF2B5EF4-FFF2-40B4-BE49-F238E27FC236}">
                <a16:creationId xmlns:a16="http://schemas.microsoft.com/office/drawing/2014/main" id="{F32D349A-1754-4DD7-A70C-46D7398A0E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1A9222-53AB-4542-AA53-3B782F9FBF78}"/>
              </a:ext>
            </a:extLst>
          </p:cNvPr>
          <p:cNvSpPr>
            <a:spLocks noGrp="1"/>
          </p:cNvSpPr>
          <p:nvPr>
            <p:ph type="sldNum" sz="quarter" idx="12"/>
          </p:nvPr>
        </p:nvSpPr>
        <p:spPr/>
        <p:txBody>
          <a:bodyPr/>
          <a:lstStyle/>
          <a:p>
            <a:fld id="{2B728B53-179A-4D78-AD0B-7ECD129F4748}" type="slidenum">
              <a:rPr lang="en-US" smtClean="0"/>
              <a:t>‹#›</a:t>
            </a:fld>
            <a:endParaRPr lang="en-US"/>
          </a:p>
        </p:txBody>
      </p:sp>
    </p:spTree>
    <p:extLst>
      <p:ext uri="{BB962C8B-B14F-4D97-AF65-F5344CB8AC3E}">
        <p14:creationId xmlns:p14="http://schemas.microsoft.com/office/powerpoint/2010/main" val="1336868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84C25-DB52-4F59-875E-CEB5290924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C9BC3C-AC23-48F0-9DBF-8765F0B0D8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73D025-C081-47E8-AA7D-C4333F42B3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6587D-DA0D-42DE-BE3B-1A29603976B2}" type="datetimeFigureOut">
              <a:rPr lang="en-US" smtClean="0"/>
              <a:t>7/12/2021</a:t>
            </a:fld>
            <a:endParaRPr lang="en-US"/>
          </a:p>
        </p:txBody>
      </p:sp>
      <p:sp>
        <p:nvSpPr>
          <p:cNvPr id="5" name="Footer Placeholder 4">
            <a:extLst>
              <a:ext uri="{FF2B5EF4-FFF2-40B4-BE49-F238E27FC236}">
                <a16:creationId xmlns:a16="http://schemas.microsoft.com/office/drawing/2014/main" id="{78931F57-AC84-40E8-AA91-FB0425B886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7BBAE-9226-4E6F-A478-BC785A62CA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28B53-179A-4D78-AD0B-7ECD129F4748}" type="slidenum">
              <a:rPr lang="en-US" smtClean="0"/>
              <a:t>‹#›</a:t>
            </a:fld>
            <a:endParaRPr lang="en-US"/>
          </a:p>
        </p:txBody>
      </p:sp>
    </p:spTree>
    <p:extLst>
      <p:ext uri="{BB962C8B-B14F-4D97-AF65-F5344CB8AC3E}">
        <p14:creationId xmlns:p14="http://schemas.microsoft.com/office/powerpoint/2010/main" val="719688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openmindmatters.com/"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addictioncenter.com/addiction/anger-management/" TargetMode="External"/><Relationship Id="rId2" Type="http://schemas.openxmlformats.org/officeDocument/2006/relationships/hyperlink" Target="https://bangordailynews.com/2014/08/08/opinion/domestic-abuse-is-not-an-anger-management-proble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38378D-4F77-4F95-8E76-BD3E3F8CD4D3}"/>
              </a:ext>
            </a:extLst>
          </p:cNvPr>
          <p:cNvSpPr>
            <a:spLocks noGrp="1"/>
          </p:cNvSpPr>
          <p:nvPr>
            <p:ph type="title"/>
          </p:nvPr>
        </p:nvSpPr>
        <p:spPr/>
        <p:txBody>
          <a:bodyPr>
            <a:noAutofit/>
          </a:bodyPr>
          <a:lstStyle/>
          <a:p>
            <a:pPr algn="ctr"/>
            <a:br>
              <a:rPr lang="en-US" sz="4800" dirty="0">
                <a:effectLst/>
                <a:latin typeface="Calibri" panose="020F0502020204030204" pitchFamily="34" charset="0"/>
                <a:ea typeface="Calibri" panose="020F0502020204030204" pitchFamily="34" charset="0"/>
                <a:cs typeface="Times New Roman" panose="02020603050405020304" pitchFamily="18" charset="0"/>
              </a:rPr>
            </a:br>
            <a:br>
              <a:rPr lang="en-US" sz="36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p>
        </p:txBody>
      </p:sp>
      <p:sp>
        <p:nvSpPr>
          <p:cNvPr id="2" name="Text Placeholder 1">
            <a:extLst>
              <a:ext uri="{FF2B5EF4-FFF2-40B4-BE49-F238E27FC236}">
                <a16:creationId xmlns:a16="http://schemas.microsoft.com/office/drawing/2014/main" id="{DD66EC41-C18E-484B-8C0F-C2DFC15501F6}"/>
              </a:ext>
            </a:extLst>
          </p:cNvPr>
          <p:cNvSpPr>
            <a:spLocks noGrp="1"/>
          </p:cNvSpPr>
          <p:nvPr>
            <p:ph type="body" sz="half" idx="1"/>
          </p:nvPr>
        </p:nvSpPr>
        <p:spPr>
          <a:xfrm>
            <a:off x="1113367" y="1140229"/>
            <a:ext cx="10676467" cy="2019300"/>
          </a:xfrm>
        </p:spPr>
        <p:txBody>
          <a:bodyPr>
            <a:normAutofit/>
          </a:bodyPr>
          <a:lstStyle/>
          <a:p>
            <a:pPr marL="0" indent="0" algn="ctr">
              <a:buNone/>
            </a:pPr>
            <a:endParaRPr lang="en-US" sz="5400" dirty="0">
              <a:latin typeface="Aharoni" panose="02010803020104030203" pitchFamily="2" charset="-79"/>
              <a:cs typeface="Aharoni" panose="02010803020104030203" pitchFamily="2" charset="-79"/>
            </a:endParaRPr>
          </a:p>
          <a:p>
            <a:pPr marL="0" indent="0" algn="ctr">
              <a:buNone/>
            </a:pPr>
            <a:r>
              <a:rPr lang="en-US" sz="5400" dirty="0">
                <a:latin typeface="Aharoni" panose="02010803020104030203" pitchFamily="2" charset="-79"/>
                <a:cs typeface="Aharoni" panose="02010803020104030203" pitchFamily="2" charset="-79"/>
              </a:rPr>
              <a:t>Domestic Violence &amp; Anger </a:t>
            </a:r>
          </a:p>
        </p:txBody>
      </p:sp>
      <p:sp>
        <p:nvSpPr>
          <p:cNvPr id="3" name="Content Placeholder 2">
            <a:extLst>
              <a:ext uri="{FF2B5EF4-FFF2-40B4-BE49-F238E27FC236}">
                <a16:creationId xmlns:a16="http://schemas.microsoft.com/office/drawing/2014/main" id="{222425AF-D250-43D1-91CA-63388EB895DA}"/>
              </a:ext>
            </a:extLst>
          </p:cNvPr>
          <p:cNvSpPr>
            <a:spLocks noGrp="1"/>
          </p:cNvSpPr>
          <p:nvPr>
            <p:ph sz="half" idx="2"/>
          </p:nvPr>
        </p:nvSpPr>
        <p:spPr>
          <a:xfrm>
            <a:off x="1117600" y="3234813"/>
            <a:ext cx="10676467" cy="2861187"/>
          </a:xfrm>
        </p:spPr>
        <p:txBody>
          <a:bodyPr>
            <a:normAutofit/>
          </a:bodyPr>
          <a:lstStyle/>
          <a:p>
            <a:pPr marL="0" indent="0" algn="ctr">
              <a:buNone/>
            </a:pPr>
            <a:r>
              <a:rPr lang="en-US" sz="3200" b="1" dirty="0"/>
              <a:t>Dr. Barry Lord, Psy.D. LMFT</a:t>
            </a:r>
            <a:br>
              <a:rPr lang="en-US" sz="3200" b="1" dirty="0"/>
            </a:br>
            <a:r>
              <a:rPr lang="en-US" sz="3200" b="1" dirty="0"/>
              <a:t>Southern California Seminary, </a:t>
            </a:r>
          </a:p>
          <a:p>
            <a:pPr marL="0" indent="0" algn="ctr">
              <a:buNone/>
            </a:pPr>
            <a:r>
              <a:rPr lang="en-US" sz="3200" b="1" dirty="0"/>
              <a:t>Professor Emeritus </a:t>
            </a:r>
          </a:p>
          <a:p>
            <a:pPr marL="0" indent="0" algn="ctr">
              <a:buNone/>
            </a:pPr>
            <a:r>
              <a:rPr lang="en-US" sz="3200" b="1" dirty="0">
                <a:hlinkClick r:id="rId2"/>
              </a:rPr>
              <a:t>www.Openmindmatters.com</a:t>
            </a:r>
            <a:r>
              <a:rPr lang="en-US" sz="3200" b="1" dirty="0"/>
              <a:t> </a:t>
            </a:r>
          </a:p>
          <a:p>
            <a:pPr marL="0" indent="0" algn="ctr">
              <a:buNone/>
            </a:pPr>
            <a:endParaRPr lang="en-US" sz="3200" b="1" dirty="0"/>
          </a:p>
          <a:p>
            <a:pPr marL="0" indent="0" algn="ctr">
              <a:buNone/>
            </a:pPr>
            <a:endParaRPr lang="en-US" sz="3200" b="1" dirty="0"/>
          </a:p>
        </p:txBody>
      </p:sp>
    </p:spTree>
    <p:extLst>
      <p:ext uri="{BB962C8B-B14F-4D97-AF65-F5344CB8AC3E}">
        <p14:creationId xmlns:p14="http://schemas.microsoft.com/office/powerpoint/2010/main" val="3246543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2A884-8F0E-4BCB-8091-88E3BF10DE63}"/>
              </a:ext>
            </a:extLst>
          </p:cNvPr>
          <p:cNvSpPr>
            <a:spLocks noGrp="1"/>
          </p:cNvSpPr>
          <p:nvPr>
            <p:ph type="title"/>
          </p:nvPr>
        </p:nvSpPr>
        <p:spPr/>
        <p:txBody>
          <a:bodyPr/>
          <a:lstStyle/>
          <a:p>
            <a:r>
              <a:rPr lang="en-US" dirty="0"/>
              <a:t>Parietal Lobe</a:t>
            </a:r>
          </a:p>
        </p:txBody>
      </p:sp>
      <p:sp>
        <p:nvSpPr>
          <p:cNvPr id="10246" name="Rectangle 6"/>
          <p:cNvSpPr>
            <a:spLocks noGrp="1" noRot="1" noChangeArrowheads="1"/>
          </p:cNvSpPr>
          <p:nvPr>
            <p:ph sz="half" idx="1"/>
          </p:nvPr>
        </p:nvSpPr>
        <p:spPr>
          <a:xfrm>
            <a:off x="221674" y="1512932"/>
            <a:ext cx="6069675" cy="4655112"/>
          </a:xfrm>
        </p:spPr>
        <p:txBody>
          <a:bodyPr>
            <a:normAutofit fontScale="77500" lnSpcReduction="20000"/>
          </a:bodyPr>
          <a:lstStyle/>
          <a:p>
            <a:endParaRPr lang="en-US" sz="2400" dirty="0"/>
          </a:p>
          <a:p>
            <a:r>
              <a:rPr lang="en-US" sz="3400" dirty="0"/>
              <a:t>Involves sensation and perception and it is concerned with integrating sensory input, primarily with the visual system. </a:t>
            </a:r>
          </a:p>
          <a:p>
            <a:r>
              <a:rPr lang="en-US" sz="3400" dirty="0"/>
              <a:t>Functions integrate sensory information to form a single perception (cognition). </a:t>
            </a:r>
          </a:p>
          <a:p>
            <a:r>
              <a:rPr lang="en-US" sz="3400" dirty="0"/>
              <a:t>Another function of the parietal lobe is to construct a spatial coordinated system to represent the world around us. </a:t>
            </a:r>
          </a:p>
          <a:p>
            <a:r>
              <a:rPr lang="en-US" sz="3400" dirty="0"/>
              <a:t>Individuals with damage to the parietal lobes often show striking deficits, such as abnormalities in body image and spatial relations </a:t>
            </a:r>
          </a:p>
          <a:p>
            <a:endParaRPr lang="en-US" dirty="0"/>
          </a:p>
        </p:txBody>
      </p:sp>
      <p:pic>
        <p:nvPicPr>
          <p:cNvPr id="5" name="Content Placeholder 4">
            <a:extLst>
              <a:ext uri="{FF2B5EF4-FFF2-40B4-BE49-F238E27FC236}">
                <a16:creationId xmlns:a16="http://schemas.microsoft.com/office/drawing/2014/main" id="{027FE4E5-333E-4D3B-91F7-AC9792F46B5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17177" y="1512932"/>
            <a:ext cx="5453149" cy="4222850"/>
          </a:xfrm>
        </p:spPr>
      </p:pic>
    </p:spTree>
    <p:extLst>
      <p:ext uri="{BB962C8B-B14F-4D97-AF65-F5344CB8AC3E}">
        <p14:creationId xmlns:p14="http://schemas.microsoft.com/office/powerpoint/2010/main" val="3268452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9">
            <a:extLst>
              <a:ext uri="{FF2B5EF4-FFF2-40B4-BE49-F238E27FC236}">
                <a16:creationId xmlns:a16="http://schemas.microsoft.com/office/drawing/2014/main" id="{6E1EFF1E-8806-446A-8051-EA9DE12D6F83}"/>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0942" y="0"/>
            <a:ext cx="11130116" cy="6966154"/>
          </a:xfrm>
          <a:prstGeom prst="rect">
            <a:avLst/>
          </a:prstGeom>
        </p:spPr>
      </p:pic>
    </p:spTree>
    <p:extLst>
      <p:ext uri="{BB962C8B-B14F-4D97-AF65-F5344CB8AC3E}">
        <p14:creationId xmlns:p14="http://schemas.microsoft.com/office/powerpoint/2010/main" val="3434124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CE7539-8F5A-4D2C-B84B-16F22C8D20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300"/>
            <a:ext cx="12192000" cy="7581290"/>
          </a:xfrm>
          <a:prstGeom prst="rect">
            <a:avLst/>
          </a:prstGeom>
        </p:spPr>
      </p:pic>
    </p:spTree>
    <p:extLst>
      <p:ext uri="{BB962C8B-B14F-4D97-AF65-F5344CB8AC3E}">
        <p14:creationId xmlns:p14="http://schemas.microsoft.com/office/powerpoint/2010/main" val="3170547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98C0F8-A94A-4B62-B577-165C246BCA60}"/>
              </a:ext>
            </a:extLst>
          </p:cNvPr>
          <p:cNvSpPr>
            <a:spLocks noGrp="1"/>
          </p:cNvSpPr>
          <p:nvPr>
            <p:ph sz="half" idx="1"/>
          </p:nvPr>
        </p:nvSpPr>
        <p:spPr>
          <a:xfrm>
            <a:off x="838199" y="560439"/>
            <a:ext cx="10773697" cy="5616524"/>
          </a:xfrm>
        </p:spPr>
        <p:txBody>
          <a:bodyPr/>
          <a:lstStyle/>
          <a:p>
            <a:pPr marL="0" indent="0" algn="ctr">
              <a:buNone/>
            </a:pPr>
            <a:r>
              <a:rPr lang="en-US" dirty="0"/>
              <a:t>The 5  ”F”  commands of the Amygdala</a:t>
            </a:r>
          </a:p>
          <a:p>
            <a:pPr marL="0" indent="0" algn="ctr">
              <a:buNone/>
            </a:pPr>
            <a:endParaRPr lang="en-US" dirty="0"/>
          </a:p>
          <a:p>
            <a:pPr>
              <a:buFont typeface="Wingdings" panose="05000000000000000000" pitchFamily="2" charset="2"/>
              <a:buChar char="§"/>
            </a:pPr>
            <a:r>
              <a:rPr lang="en-US" dirty="0"/>
              <a:t>Fight</a:t>
            </a:r>
          </a:p>
          <a:p>
            <a:pPr>
              <a:buFont typeface="Wingdings" panose="05000000000000000000" pitchFamily="2" charset="2"/>
              <a:buChar char="§"/>
            </a:pPr>
            <a:r>
              <a:rPr lang="en-US" dirty="0"/>
              <a:t>Flight</a:t>
            </a:r>
          </a:p>
          <a:p>
            <a:pPr>
              <a:buFont typeface="Wingdings" panose="05000000000000000000" pitchFamily="2" charset="2"/>
              <a:buChar char="§"/>
            </a:pPr>
            <a:r>
              <a:rPr lang="en-US" dirty="0"/>
              <a:t>Freeze</a:t>
            </a:r>
          </a:p>
          <a:p>
            <a:pPr>
              <a:buFont typeface="Wingdings" panose="05000000000000000000" pitchFamily="2" charset="2"/>
              <a:buChar char="§"/>
            </a:pPr>
            <a:r>
              <a:rPr lang="en-US" dirty="0"/>
              <a:t>Fornicate</a:t>
            </a:r>
          </a:p>
          <a:p>
            <a:pPr>
              <a:buFont typeface="Wingdings" panose="05000000000000000000" pitchFamily="2" charset="2"/>
              <a:buChar char="§"/>
            </a:pPr>
            <a:r>
              <a:rPr lang="en-US" dirty="0"/>
              <a:t>Feed</a:t>
            </a:r>
          </a:p>
          <a:p>
            <a:pPr>
              <a:buFont typeface="Wingdings" panose="05000000000000000000" pitchFamily="2" charset="2"/>
              <a:buChar char="§"/>
            </a:pPr>
            <a:endParaRPr lang="en-US" dirty="0"/>
          </a:p>
          <a:p>
            <a:pPr>
              <a:buFont typeface="Wingdings" panose="05000000000000000000" pitchFamily="2" charset="2"/>
              <a:buChar char="§"/>
            </a:pPr>
            <a:r>
              <a:rPr lang="en-US" dirty="0"/>
              <a:t>Awareness vs. dissociation </a:t>
            </a:r>
          </a:p>
        </p:txBody>
      </p:sp>
    </p:spTree>
    <p:extLst>
      <p:ext uri="{BB962C8B-B14F-4D97-AF65-F5344CB8AC3E}">
        <p14:creationId xmlns:p14="http://schemas.microsoft.com/office/powerpoint/2010/main" val="4170574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graphic_stress"/>
          <p:cNvPicPr>
            <a:picLocks noChangeAspect="1" noChangeArrowheads="1"/>
          </p:cNvPicPr>
          <p:nvPr/>
        </p:nvPicPr>
        <p:blipFill>
          <a:blip r:embed="rId2" cstate="print"/>
          <a:srcRect/>
          <a:stretch>
            <a:fillRect/>
          </a:stretch>
        </p:blipFill>
        <p:spPr bwMode="auto">
          <a:xfrm>
            <a:off x="-130629" y="-1"/>
            <a:ext cx="12430784" cy="697107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a:xfrm>
            <a:off x="1981201" y="244476"/>
            <a:ext cx="8385175" cy="1127124"/>
          </a:xfrm>
        </p:spPr>
        <p:txBody>
          <a:bodyPr/>
          <a:lstStyle/>
          <a:p>
            <a:pPr algn="ctr"/>
            <a:r>
              <a:rPr lang="en-US" sz="4000" b="1" dirty="0"/>
              <a:t>Anger Is A Message</a:t>
            </a:r>
          </a:p>
        </p:txBody>
      </p:sp>
      <p:sp>
        <p:nvSpPr>
          <p:cNvPr id="47107" name="Rectangle 3"/>
          <p:cNvSpPr>
            <a:spLocks noGrp="1" noRot="1" noChangeArrowheads="1"/>
          </p:cNvSpPr>
          <p:nvPr>
            <p:ph type="body" idx="1"/>
          </p:nvPr>
        </p:nvSpPr>
        <p:spPr>
          <a:xfrm>
            <a:off x="432262" y="1371600"/>
            <a:ext cx="11305309" cy="5181600"/>
          </a:xfrm>
        </p:spPr>
        <p:txBody>
          <a:bodyPr>
            <a:normAutofit/>
          </a:bodyPr>
          <a:lstStyle/>
          <a:p>
            <a:pPr>
              <a:lnSpc>
                <a:spcPct val="90000"/>
              </a:lnSpc>
            </a:pPr>
            <a:endParaRPr lang="en-US" sz="3000" b="1" dirty="0"/>
          </a:p>
          <a:p>
            <a:pPr>
              <a:lnSpc>
                <a:spcPct val="90000"/>
              </a:lnSpc>
            </a:pPr>
            <a:r>
              <a:rPr lang="en-US" sz="3000" b="1" dirty="0"/>
              <a:t>It tells you that you are hurt and you don't want to be hurt.</a:t>
            </a:r>
          </a:p>
          <a:p>
            <a:pPr>
              <a:lnSpc>
                <a:spcPct val="90000"/>
              </a:lnSpc>
            </a:pPr>
            <a:r>
              <a:rPr lang="en-US" sz="3000" b="1" dirty="0"/>
              <a:t>Anger is a valid, healthy emotion. </a:t>
            </a:r>
          </a:p>
          <a:p>
            <a:pPr>
              <a:lnSpc>
                <a:spcPct val="90000"/>
              </a:lnSpc>
            </a:pPr>
            <a:r>
              <a:rPr lang="en-US" sz="3000" b="1" dirty="0"/>
              <a:t>It is an emotion that can help set limits and boundaries in relationships.</a:t>
            </a:r>
          </a:p>
          <a:p>
            <a:pPr>
              <a:lnSpc>
                <a:spcPct val="90000"/>
              </a:lnSpc>
            </a:pPr>
            <a:r>
              <a:rPr lang="en-US" sz="3000" b="1" dirty="0"/>
              <a:t>Anger is a tool to help identify needs and wants.</a:t>
            </a:r>
          </a:p>
          <a:p>
            <a:pPr>
              <a:lnSpc>
                <a:spcPct val="90000"/>
              </a:lnSpc>
            </a:pPr>
            <a:r>
              <a:rPr lang="en-US" sz="3000" b="1" dirty="0"/>
              <a:t>Anger is powerful and needs to be used with respect.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DB4D14-AFCE-4569-8253-20EC2A8D547D}"/>
              </a:ext>
            </a:extLst>
          </p:cNvPr>
          <p:cNvSpPr>
            <a:spLocks noGrp="1"/>
          </p:cNvSpPr>
          <p:nvPr>
            <p:ph type="title"/>
          </p:nvPr>
        </p:nvSpPr>
        <p:spPr/>
        <p:txBody>
          <a:bodyPr>
            <a:noAutofit/>
          </a:bodyPr>
          <a:lstStyle/>
          <a:p>
            <a:pPr algn="ctr"/>
            <a:br>
              <a:rPr lang="en-US" sz="6600" dirty="0">
                <a:solidFill>
                  <a:srgbClr val="FF0000"/>
                </a:solidFill>
                <a:latin typeface="AR CHRISTY" panose="02000000000000000000" pitchFamily="2" charset="0"/>
              </a:rPr>
            </a:br>
            <a:r>
              <a:rPr lang="en-US" sz="6600" dirty="0">
                <a:solidFill>
                  <a:srgbClr val="FF0000"/>
                </a:solidFill>
                <a:latin typeface="AR CHRISTY" panose="02000000000000000000" pitchFamily="2" charset="0"/>
              </a:rPr>
              <a:t>ANGER</a:t>
            </a:r>
            <a:br>
              <a:rPr lang="en-US" sz="6600" dirty="0">
                <a:solidFill>
                  <a:srgbClr val="FF0000"/>
                </a:solidFill>
                <a:latin typeface="AR CHRISTY" panose="02000000000000000000" pitchFamily="2" charset="0"/>
              </a:rPr>
            </a:br>
            <a:endParaRPr lang="en-US" sz="6600" dirty="0"/>
          </a:p>
        </p:txBody>
      </p:sp>
      <p:sp>
        <p:nvSpPr>
          <p:cNvPr id="48131" name="Rectangle 3"/>
          <p:cNvSpPr>
            <a:spLocks noGrp="1" noRot="1" noChangeArrowheads="1"/>
          </p:cNvSpPr>
          <p:nvPr>
            <p:ph idx="1"/>
          </p:nvPr>
        </p:nvSpPr>
        <p:spPr/>
        <p:txBody>
          <a:bodyPr>
            <a:normAutofit/>
          </a:bodyPr>
          <a:lstStyle/>
          <a:p>
            <a:pPr>
              <a:lnSpc>
                <a:spcPct val="90000"/>
              </a:lnSpc>
            </a:pPr>
            <a:r>
              <a:rPr lang="en-US" sz="3000" dirty="0"/>
              <a:t>When you know how to respond to your anger positively, you can tap into an unlimited source of personal power. </a:t>
            </a:r>
          </a:p>
          <a:p>
            <a:pPr>
              <a:lnSpc>
                <a:spcPct val="90000"/>
              </a:lnSpc>
              <a:buFont typeface="Wingdings" pitchFamily="2" charset="2"/>
              <a:buNone/>
            </a:pPr>
            <a:endParaRPr lang="en-US" sz="3000" dirty="0"/>
          </a:p>
          <a:p>
            <a:pPr>
              <a:lnSpc>
                <a:spcPct val="90000"/>
              </a:lnSpc>
            </a:pPr>
            <a:r>
              <a:rPr lang="en-US" sz="3000" dirty="0"/>
              <a:t>This personal power can in turn enable you to speak for yourself and to learn to manage the fear of shame or criticism. </a:t>
            </a:r>
          </a:p>
          <a:p>
            <a:pPr>
              <a:lnSpc>
                <a:spcPct val="90000"/>
              </a:lnSpc>
              <a:buFont typeface="Wingdings" pitchFamily="2" charset="2"/>
              <a:buNone/>
            </a:pPr>
            <a:endParaRPr lang="en-US" sz="3000" dirty="0"/>
          </a:p>
          <a:p>
            <a:pPr>
              <a:lnSpc>
                <a:spcPct val="90000"/>
              </a:lnSpc>
            </a:pPr>
            <a:r>
              <a:rPr lang="en-US" sz="3000" dirty="0"/>
              <a:t>Anger Alternatives can show you how to work towards your wants without rage, violence, aggression, or controlling behaviors.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Rot="1" noChangeArrowheads="1"/>
          </p:cNvSpPr>
          <p:nvPr>
            <p:ph sz="half" idx="1"/>
          </p:nvPr>
        </p:nvSpPr>
        <p:spPr>
          <a:xfrm>
            <a:off x="714895" y="609600"/>
            <a:ext cx="5304905" cy="5567363"/>
          </a:xfrm>
        </p:spPr>
        <p:txBody>
          <a:bodyPr>
            <a:normAutofit lnSpcReduction="10000"/>
          </a:bodyPr>
          <a:lstStyle/>
          <a:p>
            <a:r>
              <a:rPr lang="en-US" dirty="0"/>
              <a:t>Frustration has long been regarded as a major cause of aggression.</a:t>
            </a:r>
          </a:p>
          <a:p>
            <a:r>
              <a:rPr lang="en-US" dirty="0"/>
              <a:t>Frustration can be viewed as having its roots in the need to control or the need to be in control.</a:t>
            </a:r>
          </a:p>
          <a:p>
            <a:r>
              <a:rPr lang="en-US" dirty="0"/>
              <a:t>An important feature of frustration is that it becomes very intense before it actually triggers an aggressive act. </a:t>
            </a:r>
          </a:p>
          <a:p>
            <a:r>
              <a:rPr lang="en-US" dirty="0"/>
              <a:t>This suggests that a threshold is exceeded before the aggression occurs</a:t>
            </a:r>
            <a:r>
              <a:rPr lang="en-US" sz="2400" dirty="0"/>
              <a:t>. </a:t>
            </a:r>
          </a:p>
        </p:txBody>
      </p:sp>
      <p:pic>
        <p:nvPicPr>
          <p:cNvPr id="5" name="Content Placeholder 4">
            <a:extLst>
              <a:ext uri="{FF2B5EF4-FFF2-40B4-BE49-F238E27FC236}">
                <a16:creationId xmlns:a16="http://schemas.microsoft.com/office/drawing/2014/main" id="{89D70A5D-5BBE-441B-90B4-4552E2DC56A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199" y="1047404"/>
            <a:ext cx="5744779" cy="4937760"/>
          </a:xfrm>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9922-8EEF-4B13-8ED0-1FA624CA7BA4}"/>
              </a:ext>
            </a:extLst>
          </p:cNvPr>
          <p:cNvSpPr>
            <a:spLocks noGrp="1"/>
          </p:cNvSpPr>
          <p:nvPr>
            <p:ph type="title"/>
          </p:nvPr>
        </p:nvSpPr>
        <p:spPr/>
        <p:txBody>
          <a:bodyPr>
            <a:normAutofit fontScale="90000"/>
          </a:bodyPr>
          <a:lstStyle/>
          <a:p>
            <a:pPr algn="ctr"/>
            <a:r>
              <a:rPr lang="en-US" sz="4900" dirty="0"/>
              <a:t> Steps to feel better about yourself</a:t>
            </a:r>
            <a:br>
              <a:rPr lang="en-US" sz="3600" dirty="0"/>
            </a:br>
            <a:br>
              <a:rPr lang="en-US" sz="3600" dirty="0"/>
            </a:br>
            <a:r>
              <a:rPr lang="en-US" sz="3600" dirty="0"/>
              <a:t>“</a:t>
            </a:r>
            <a:r>
              <a:rPr lang="en-US" sz="3600" dirty="0">
                <a:solidFill>
                  <a:schemeClr val="bg2">
                    <a:lumMod val="50000"/>
                  </a:schemeClr>
                </a:solidFill>
              </a:rPr>
              <a:t>Step 1: Identify troubling conditions or situations</a:t>
            </a:r>
          </a:p>
        </p:txBody>
      </p:sp>
      <p:sp>
        <p:nvSpPr>
          <p:cNvPr id="4" name="Title 1"/>
          <p:cNvSpPr>
            <a:spLocks noGrp="1"/>
          </p:cNvSpPr>
          <p:nvPr>
            <p:ph idx="4294967295"/>
          </p:nvPr>
        </p:nvSpPr>
        <p:spPr>
          <a:xfrm>
            <a:off x="565265" y="2073275"/>
            <a:ext cx="10788535" cy="4419600"/>
          </a:xfrm>
        </p:spPr>
        <p:txBody>
          <a:bodyPr/>
          <a:lstStyle/>
          <a:p>
            <a:pPr marL="0" indent="0">
              <a:buNone/>
            </a:pPr>
            <a:endParaRPr lang="en-US" b="1" dirty="0">
              <a:solidFill>
                <a:srgbClr val="FF0000"/>
              </a:solidFill>
            </a:endParaRPr>
          </a:p>
          <a:p>
            <a:pPr marL="0" indent="0">
              <a:buNone/>
            </a:pPr>
            <a:r>
              <a:rPr lang="en-US" dirty="0"/>
              <a:t>Think about the conditions or situations that seem to deflate your self-esteem. Common triggers might include: </a:t>
            </a:r>
          </a:p>
          <a:p>
            <a:r>
              <a:rPr lang="en-US" sz="2600" dirty="0"/>
              <a:t>A business presentation</a:t>
            </a:r>
          </a:p>
          <a:p>
            <a:r>
              <a:rPr lang="en-US" sz="2600" dirty="0"/>
              <a:t>A crisis at work or home</a:t>
            </a:r>
          </a:p>
          <a:p>
            <a:r>
              <a:rPr lang="en-US" sz="2600" dirty="0"/>
              <a:t>A challenge with a spouse, loved one, co-worker or other close contact</a:t>
            </a:r>
          </a:p>
          <a:p>
            <a:r>
              <a:rPr lang="en-US" sz="2600" dirty="0"/>
              <a:t>A change in life circumstances, such as a job loss or a child leaving home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C552B-2380-4AF7-86D4-0B7A3621BCF1}"/>
              </a:ext>
            </a:extLst>
          </p:cNvPr>
          <p:cNvSpPr>
            <a:spLocks noGrp="1"/>
          </p:cNvSpPr>
          <p:nvPr>
            <p:ph type="title"/>
          </p:nvPr>
        </p:nvSpPr>
        <p:spPr/>
        <p:txBody>
          <a:bodyPr>
            <a:normAutofit fontScale="90000"/>
          </a:bodyPr>
          <a:lstStyle/>
          <a:p>
            <a:pPr algn="ctr"/>
            <a:br>
              <a:rPr lang="en-US" sz="3600" dirty="0">
                <a:solidFill>
                  <a:schemeClr val="bg2">
                    <a:lumMod val="50000"/>
                  </a:schemeClr>
                </a:solidFill>
              </a:rPr>
            </a:br>
            <a:r>
              <a:rPr lang="en-US" sz="3600" dirty="0">
                <a:solidFill>
                  <a:schemeClr val="bg2">
                    <a:lumMod val="50000"/>
                  </a:schemeClr>
                </a:solidFill>
              </a:rPr>
              <a:t>Step 2: Become aware of thoughts and beliefs</a:t>
            </a:r>
            <a:br>
              <a:rPr lang="en-US" sz="3600" dirty="0">
                <a:solidFill>
                  <a:schemeClr val="bg2">
                    <a:lumMod val="50000"/>
                  </a:schemeClr>
                </a:solidFill>
              </a:rPr>
            </a:br>
            <a:br>
              <a:rPr lang="en-US" sz="3600" dirty="0">
                <a:solidFill>
                  <a:schemeClr val="bg2">
                    <a:lumMod val="50000"/>
                  </a:schemeClr>
                </a:solidFill>
              </a:rPr>
            </a:br>
            <a:r>
              <a:rPr lang="en-US" sz="3600" dirty="0">
                <a:solidFill>
                  <a:schemeClr val="bg2">
                    <a:lumMod val="50000"/>
                  </a:schemeClr>
                </a:solidFill>
              </a:rPr>
              <a:t>Awareness!!!</a:t>
            </a:r>
          </a:p>
        </p:txBody>
      </p:sp>
      <p:sp>
        <p:nvSpPr>
          <p:cNvPr id="3" name="Content Placeholder 2"/>
          <p:cNvSpPr>
            <a:spLocks noGrp="1"/>
          </p:cNvSpPr>
          <p:nvPr>
            <p:ph idx="1"/>
          </p:nvPr>
        </p:nvSpPr>
        <p:spPr>
          <a:xfrm>
            <a:off x="324465" y="2251586"/>
            <a:ext cx="11029335" cy="4454013"/>
          </a:xfrm>
        </p:spPr>
        <p:txBody>
          <a:bodyPr>
            <a:normAutofit/>
          </a:bodyPr>
          <a:lstStyle/>
          <a:p>
            <a:r>
              <a:rPr lang="en-US" sz="3200" dirty="0"/>
              <a:t>Once you've identified troubling conditions or situations, pay attention to your thoughts about them. </a:t>
            </a:r>
          </a:p>
          <a:p>
            <a:r>
              <a:rPr lang="en-US" sz="3200" dirty="0"/>
              <a:t>This includes your self-talk — what you tell yourself — and your interpretation of what the situation means. </a:t>
            </a:r>
          </a:p>
          <a:p>
            <a:r>
              <a:rPr lang="en-US" sz="3200" dirty="0"/>
              <a:t>Your thoughts and beliefs might be positive, negative or neutral. They might be rational, based on reason or facts, or irrational, based on false ideas.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E3D4A9FB-4EF6-4FF8-9D61-83C82E4DA5B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88818" y="1259942"/>
            <a:ext cx="5181600" cy="4459214"/>
          </a:xfrm>
        </p:spPr>
      </p:pic>
      <p:sp>
        <p:nvSpPr>
          <p:cNvPr id="7" name="Content Placeholder 6">
            <a:extLst>
              <a:ext uri="{FF2B5EF4-FFF2-40B4-BE49-F238E27FC236}">
                <a16:creationId xmlns:a16="http://schemas.microsoft.com/office/drawing/2014/main" id="{3ED4938D-F122-4A66-8477-98A9FFC9B9D4}"/>
              </a:ext>
            </a:extLst>
          </p:cNvPr>
          <p:cNvSpPr>
            <a:spLocks noGrp="1"/>
          </p:cNvSpPr>
          <p:nvPr>
            <p:ph sz="half" idx="2"/>
          </p:nvPr>
        </p:nvSpPr>
        <p:spPr>
          <a:xfrm>
            <a:off x="6421582" y="711718"/>
            <a:ext cx="5181600" cy="5439699"/>
          </a:xfrm>
        </p:spPr>
        <p:txBody>
          <a:bodyPr>
            <a:normAutofit/>
          </a:bodyPr>
          <a:lstStyle/>
          <a:p>
            <a:r>
              <a:rPr lang="en-US" sz="3400" dirty="0"/>
              <a:t>The common difference between “out of control anger” and Domestic Violence is that D.V. is a choice and it is learned.  </a:t>
            </a:r>
          </a:p>
          <a:p>
            <a:r>
              <a:rPr lang="en-US" sz="3400" dirty="0"/>
              <a:t>DV is used as a technique for controlling others in the batterer’s family or when directed at an intimate partner. </a:t>
            </a:r>
          </a:p>
          <a:p>
            <a:endParaRPr lang="en-US" dirty="0"/>
          </a:p>
        </p:txBody>
      </p:sp>
    </p:spTree>
    <p:extLst>
      <p:ext uri="{BB962C8B-B14F-4D97-AF65-F5344CB8AC3E}">
        <p14:creationId xmlns:p14="http://schemas.microsoft.com/office/powerpoint/2010/main" val="1407584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98B92-C587-463D-AC70-C11A7D2C1400}"/>
              </a:ext>
            </a:extLst>
          </p:cNvPr>
          <p:cNvSpPr>
            <a:spLocks noGrp="1"/>
          </p:cNvSpPr>
          <p:nvPr>
            <p:ph type="title"/>
          </p:nvPr>
        </p:nvSpPr>
        <p:spPr>
          <a:xfrm>
            <a:off x="838200" y="315249"/>
            <a:ext cx="10515600" cy="1325563"/>
          </a:xfrm>
        </p:spPr>
        <p:txBody>
          <a:bodyPr>
            <a:normAutofit fontScale="90000"/>
          </a:bodyPr>
          <a:lstStyle/>
          <a:p>
            <a:br>
              <a:rPr lang="en-US" sz="3600" dirty="0">
                <a:solidFill>
                  <a:schemeClr val="bg2">
                    <a:lumMod val="50000"/>
                  </a:schemeClr>
                </a:solidFill>
              </a:rPr>
            </a:br>
            <a:r>
              <a:rPr lang="en-US" sz="3600" dirty="0">
                <a:solidFill>
                  <a:schemeClr val="bg2">
                    <a:lumMod val="50000"/>
                  </a:schemeClr>
                </a:solidFill>
              </a:rPr>
              <a:t>Step 3: Challenge negative or inaccurate thinking</a:t>
            </a:r>
            <a:br>
              <a:rPr lang="en-US" sz="3600" dirty="0">
                <a:solidFill>
                  <a:schemeClr val="bg2">
                    <a:lumMod val="50000"/>
                  </a:schemeClr>
                </a:solidFill>
              </a:rPr>
            </a:br>
            <a:endParaRPr lang="en-US" sz="3600" dirty="0">
              <a:solidFill>
                <a:schemeClr val="bg2">
                  <a:lumMod val="50000"/>
                </a:schemeClr>
              </a:solidFill>
            </a:endParaRPr>
          </a:p>
        </p:txBody>
      </p:sp>
      <p:sp>
        <p:nvSpPr>
          <p:cNvPr id="3" name="Content Placeholder 2"/>
          <p:cNvSpPr>
            <a:spLocks noGrp="1"/>
          </p:cNvSpPr>
          <p:nvPr>
            <p:ph idx="1"/>
          </p:nvPr>
        </p:nvSpPr>
        <p:spPr>
          <a:xfrm>
            <a:off x="665018" y="1640812"/>
            <a:ext cx="9323532" cy="3769388"/>
          </a:xfrm>
        </p:spPr>
        <p:txBody>
          <a:bodyPr>
            <a:noAutofit/>
          </a:bodyPr>
          <a:lstStyle/>
          <a:p>
            <a:r>
              <a:rPr lang="en-US" sz="3200" dirty="0"/>
              <a:t>Your initial thoughts might not be the only possible way to view a situation — so test the accuracy of your thoughts.</a:t>
            </a:r>
          </a:p>
          <a:p>
            <a:r>
              <a:rPr lang="en-US" sz="3200" dirty="0"/>
              <a:t> Ask yourself whether your view is consistent with facts and logic or whether other explanations for the situation might be plausible. </a:t>
            </a:r>
          </a:p>
          <a:p>
            <a:r>
              <a:rPr lang="en-US" sz="3200" dirty="0"/>
              <a:t>Be aware that it's sometimes tough to recognize inaccuracies in thinking. These are automatic, long-standing ways of thinking about ourselves. These thoughts and beliefs can feel normal and factual, but many are actually just opinions or perceptions.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97963-F061-4273-A3C3-32FCF1E387F9}"/>
              </a:ext>
            </a:extLst>
          </p:cNvPr>
          <p:cNvSpPr>
            <a:spLocks noGrp="1"/>
          </p:cNvSpPr>
          <p:nvPr>
            <p:ph type="title"/>
          </p:nvPr>
        </p:nvSpPr>
        <p:spPr/>
        <p:txBody>
          <a:bodyPr/>
          <a:lstStyle/>
          <a:p>
            <a:r>
              <a:rPr lang="en-US" sz="3200" dirty="0"/>
              <a:t>Pay attention to thought patterns that tend to erode self-esteem: </a:t>
            </a:r>
          </a:p>
        </p:txBody>
      </p:sp>
      <p:sp>
        <p:nvSpPr>
          <p:cNvPr id="3" name="Content Placeholder 2"/>
          <p:cNvSpPr>
            <a:spLocks noGrp="1"/>
          </p:cNvSpPr>
          <p:nvPr>
            <p:ph sz="half" idx="1"/>
          </p:nvPr>
        </p:nvSpPr>
        <p:spPr>
          <a:xfrm>
            <a:off x="245806" y="1366684"/>
            <a:ext cx="6520754" cy="5368413"/>
          </a:xfrm>
        </p:spPr>
        <p:txBody>
          <a:bodyPr>
            <a:normAutofit fontScale="85000" lnSpcReduction="20000"/>
          </a:bodyPr>
          <a:lstStyle/>
          <a:p>
            <a:pPr marL="0" indent="0">
              <a:buNone/>
            </a:pPr>
            <a:endParaRPr lang="en-US" dirty="0"/>
          </a:p>
          <a:p>
            <a:r>
              <a:rPr lang="en-US" sz="3300" b="1" dirty="0">
                <a:solidFill>
                  <a:schemeClr val="bg2">
                    <a:lumMod val="50000"/>
                  </a:schemeClr>
                </a:solidFill>
              </a:rPr>
              <a:t>All-or-nothing thinking</a:t>
            </a:r>
            <a:r>
              <a:rPr lang="en-US" sz="3300" b="1" dirty="0"/>
              <a:t>.</a:t>
            </a:r>
            <a:r>
              <a:rPr lang="en-US" sz="3300" dirty="0"/>
              <a:t> You see things as either all good or all bad. For example, "If I don't succeed in this task, I'm a total failure."</a:t>
            </a:r>
          </a:p>
          <a:p>
            <a:r>
              <a:rPr lang="en-US" sz="3300" b="1" dirty="0">
                <a:solidFill>
                  <a:schemeClr val="bg2">
                    <a:lumMod val="50000"/>
                  </a:schemeClr>
                </a:solidFill>
              </a:rPr>
              <a:t>Mental filtering</a:t>
            </a:r>
            <a:r>
              <a:rPr lang="en-US" sz="3300" b="1" dirty="0"/>
              <a:t>.</a:t>
            </a:r>
            <a:r>
              <a:rPr lang="en-US" sz="3300" dirty="0"/>
              <a:t> You see only negatives and dwell on them, distorting your view of a person or situation. For example, "I made a mistake on that report and now everyone will realize I'm not up to this job.“</a:t>
            </a:r>
          </a:p>
          <a:p>
            <a:r>
              <a:rPr lang="en-US" sz="3300" b="1" dirty="0">
                <a:solidFill>
                  <a:schemeClr val="bg2">
                    <a:lumMod val="50000"/>
                  </a:schemeClr>
                </a:solidFill>
              </a:rPr>
              <a:t>Converting positives into negatives</a:t>
            </a:r>
            <a:r>
              <a:rPr lang="en-US" sz="3300" dirty="0"/>
              <a:t>. You reject your achievements and other positive experiences by insisting that they don't count. For example, "I only did well on that test because it was so easy."</a:t>
            </a:r>
          </a:p>
          <a:p>
            <a:endParaRPr lang="en-US" dirty="0"/>
          </a:p>
        </p:txBody>
      </p:sp>
      <p:pic>
        <p:nvPicPr>
          <p:cNvPr id="6" name="Content Placeholder 5">
            <a:extLst>
              <a:ext uri="{FF2B5EF4-FFF2-40B4-BE49-F238E27FC236}">
                <a16:creationId xmlns:a16="http://schemas.microsoft.com/office/drawing/2014/main" id="{BAC42453-1623-4AF0-B005-8358F76A66E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49440" y="1825625"/>
            <a:ext cx="4924886" cy="4351337"/>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129" y="324465"/>
            <a:ext cx="11523406" cy="6533535"/>
          </a:xfrm>
        </p:spPr>
        <p:txBody>
          <a:bodyPr/>
          <a:lstStyle/>
          <a:p>
            <a:r>
              <a:rPr lang="en-US" sz="3600" b="1" dirty="0">
                <a:solidFill>
                  <a:schemeClr val="bg2">
                    <a:lumMod val="50000"/>
                  </a:schemeClr>
                </a:solidFill>
              </a:rPr>
              <a:t>Jumping to negative conclusions</a:t>
            </a:r>
            <a:r>
              <a:rPr lang="en-US" sz="3600" b="1" dirty="0"/>
              <a:t>.</a:t>
            </a:r>
            <a:r>
              <a:rPr lang="en-US" sz="3600" dirty="0"/>
              <a:t> You reach a negative conclusion when little or no evidence supports it. For example, "My friend hasn't replied to my email, so I must have done something to make her angry."</a:t>
            </a:r>
          </a:p>
          <a:p>
            <a:r>
              <a:rPr lang="en-US" sz="3600" b="1" dirty="0">
                <a:solidFill>
                  <a:schemeClr val="bg2">
                    <a:lumMod val="50000"/>
                  </a:schemeClr>
                </a:solidFill>
              </a:rPr>
              <a:t>Mistaking feelings for facts</a:t>
            </a:r>
            <a:r>
              <a:rPr lang="en-US" sz="3600" b="1" dirty="0"/>
              <a:t>.</a:t>
            </a:r>
            <a:r>
              <a:rPr lang="en-US" sz="3600" dirty="0"/>
              <a:t> You confuse feelings or beliefs with facts. For example, "I feel like a failure, so I must be a failure." </a:t>
            </a:r>
          </a:p>
          <a:p>
            <a:r>
              <a:rPr lang="en-US" sz="3600" b="1" dirty="0">
                <a:solidFill>
                  <a:schemeClr val="bg2">
                    <a:lumMod val="50000"/>
                  </a:schemeClr>
                </a:solidFill>
              </a:rPr>
              <a:t>Self put-downs</a:t>
            </a:r>
            <a:r>
              <a:rPr lang="en-US" sz="3600" b="1" dirty="0"/>
              <a:t>.</a:t>
            </a:r>
            <a:r>
              <a:rPr lang="en-US" sz="3600" dirty="0"/>
              <a:t> You undervalue yourself, put yourself down or use self-deprecating humor. This can result from overreacting to a situation, such as making a mistake. For example, "I don't deserve anything better.“ (Mayo Clinic)</a:t>
            </a:r>
          </a:p>
          <a:p>
            <a:endParaRPr lang="en-US" dirty="0"/>
          </a:p>
          <a:p>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F01FC-A5F6-46DC-9690-A69B84F98149}"/>
              </a:ext>
            </a:extLst>
          </p:cNvPr>
          <p:cNvSpPr>
            <a:spLocks noGrp="1"/>
          </p:cNvSpPr>
          <p:nvPr>
            <p:ph type="title"/>
          </p:nvPr>
        </p:nvSpPr>
        <p:spPr/>
        <p:txBody>
          <a:bodyPr/>
          <a:lstStyle/>
          <a:p>
            <a:r>
              <a:rPr lang="en-US" sz="3600" dirty="0">
                <a:solidFill>
                  <a:schemeClr val="bg2">
                    <a:lumMod val="50000"/>
                  </a:schemeClr>
                </a:solidFill>
              </a:rPr>
              <a:t>Step 4: Adjust your thoughts and beliefs</a:t>
            </a:r>
            <a:br>
              <a:rPr lang="en-US" dirty="0"/>
            </a:br>
            <a:endParaRPr lang="en-US" dirty="0"/>
          </a:p>
        </p:txBody>
      </p:sp>
      <p:sp>
        <p:nvSpPr>
          <p:cNvPr id="5" name="Title 1"/>
          <p:cNvSpPr>
            <a:spLocks noGrp="1"/>
          </p:cNvSpPr>
          <p:nvPr>
            <p:ph sz="half" idx="1"/>
          </p:nvPr>
        </p:nvSpPr>
        <p:spPr>
          <a:xfrm>
            <a:off x="78658" y="1111044"/>
            <a:ext cx="6921910" cy="5673213"/>
          </a:xfrm>
        </p:spPr>
        <p:txBody>
          <a:bodyPr>
            <a:normAutofit fontScale="92500"/>
          </a:bodyPr>
          <a:lstStyle/>
          <a:p>
            <a:r>
              <a:rPr lang="en-US" dirty="0"/>
              <a:t>Replace negative or inaccurate thoughts with accurate, constructive thoughts. Try these strategies: </a:t>
            </a:r>
          </a:p>
          <a:p>
            <a:r>
              <a:rPr lang="en-US" b="1" dirty="0">
                <a:solidFill>
                  <a:schemeClr val="bg2">
                    <a:lumMod val="50000"/>
                  </a:schemeClr>
                </a:solidFill>
              </a:rPr>
              <a:t>Use hopeful statements</a:t>
            </a:r>
            <a:r>
              <a:rPr lang="en-US" b="1" dirty="0"/>
              <a:t>.</a:t>
            </a:r>
            <a:r>
              <a:rPr lang="en-US" dirty="0"/>
              <a:t> Treat yourself with kindness and encouragement. Pessimism can be a self-fulfilling prophecy. For example, if you think your presentation isn't going to go well, you might indeed stumble through it. Try telling yourself things such as, "Even though it's tough, I can handle this situation.“ </a:t>
            </a:r>
          </a:p>
          <a:p>
            <a:r>
              <a:rPr lang="en-US" b="1" dirty="0">
                <a:solidFill>
                  <a:schemeClr val="bg2">
                    <a:lumMod val="50000"/>
                  </a:schemeClr>
                </a:solidFill>
              </a:rPr>
              <a:t>Forgive yourself</a:t>
            </a:r>
            <a:r>
              <a:rPr lang="en-US" dirty="0"/>
              <a:t>. Everyone makes mistakes — and mistakes aren't permanent reflections on you as a person. Tell yourself, "I made a mistake, but that doesn't make me a bad person."</a:t>
            </a:r>
          </a:p>
          <a:p>
            <a:endParaRPr lang="en-US" dirty="0"/>
          </a:p>
          <a:p>
            <a:endParaRPr lang="en-US" dirty="0"/>
          </a:p>
        </p:txBody>
      </p:sp>
      <p:pic>
        <p:nvPicPr>
          <p:cNvPr id="10" name="Content Placeholder 9">
            <a:extLst>
              <a:ext uri="{FF2B5EF4-FFF2-40B4-BE49-F238E27FC236}">
                <a16:creationId xmlns:a16="http://schemas.microsoft.com/office/drawing/2014/main" id="{00319D82-94FB-4C07-817B-83EE829A96B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48052" y="894735"/>
            <a:ext cx="5043947" cy="5801032"/>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482081EA-2344-4BC0-8172-0DEB3D35FA71}"/>
              </a:ext>
            </a:extLst>
          </p:cNvPr>
          <p:cNvSpPr>
            <a:spLocks noGrp="1"/>
          </p:cNvSpPr>
          <p:nvPr>
            <p:ph idx="1"/>
          </p:nvPr>
        </p:nvSpPr>
        <p:spPr>
          <a:xfrm>
            <a:off x="648393" y="365760"/>
            <a:ext cx="10490662" cy="4455622"/>
          </a:xfrm>
        </p:spPr>
        <p:txBody>
          <a:bodyPr>
            <a:noAutofit/>
          </a:bodyPr>
          <a:lstStyle/>
          <a:p>
            <a:r>
              <a:rPr lang="en-US" dirty="0">
                <a:solidFill>
                  <a:schemeClr val="bg2">
                    <a:lumMod val="50000"/>
                  </a:schemeClr>
                </a:solidFill>
              </a:rPr>
              <a:t>Avoid 'should' and 'must' statements</a:t>
            </a:r>
            <a:r>
              <a:rPr lang="en-US" dirty="0"/>
              <a:t>. Using these statements  puts unreasonable demands on yourself — or on others. Removing these words from your thoughts can lead to more realistic expectations.</a:t>
            </a:r>
          </a:p>
          <a:p>
            <a:r>
              <a:rPr lang="en-US" dirty="0">
                <a:solidFill>
                  <a:schemeClr val="bg2">
                    <a:lumMod val="50000"/>
                  </a:schemeClr>
                </a:solidFill>
              </a:rPr>
              <a:t>Focus on the positive</a:t>
            </a:r>
            <a:r>
              <a:rPr lang="en-US" dirty="0"/>
              <a:t>. Think about the parts of your life that work well. Consider the skills you've used to cope with challenging situations.</a:t>
            </a:r>
          </a:p>
          <a:p>
            <a:r>
              <a:rPr lang="en-US" dirty="0">
                <a:solidFill>
                  <a:schemeClr val="bg2">
                    <a:lumMod val="50000"/>
                  </a:schemeClr>
                </a:solidFill>
              </a:rPr>
              <a:t>Relabel upsetting thoughts</a:t>
            </a:r>
            <a:r>
              <a:rPr lang="en-US" dirty="0"/>
              <a:t>. You don't need to react negatively to negative thoughts. Instead, think of negative thoughts as signals to try new, healthy patterns. Ask yourself, "What can I think and do to make this less stressful?"</a:t>
            </a:r>
          </a:p>
          <a:p>
            <a:r>
              <a:rPr lang="en-US" dirty="0">
                <a:solidFill>
                  <a:schemeClr val="bg2">
                    <a:lumMod val="50000"/>
                  </a:schemeClr>
                </a:solidFill>
              </a:rPr>
              <a:t>Encourage yourself</a:t>
            </a:r>
            <a:r>
              <a:rPr lang="en-US" dirty="0">
                <a:solidFill>
                  <a:srgbClr val="FFFF00"/>
                </a:solidFill>
              </a:rPr>
              <a:t>.</a:t>
            </a:r>
            <a:r>
              <a:rPr lang="en-US" dirty="0"/>
              <a:t> Give yourself credit for making positive changes. For example, "My presentation might not have been perfect, but my colleagues asked questions and remained engaged — which means that I accomplished my goal.“  (Mayo Clinic)</a:t>
            </a:r>
          </a:p>
        </p:txBody>
      </p:sp>
    </p:spTree>
    <p:extLst>
      <p:ext uri="{BB962C8B-B14F-4D97-AF65-F5344CB8AC3E}">
        <p14:creationId xmlns:p14="http://schemas.microsoft.com/office/powerpoint/2010/main" val="1519903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44476"/>
            <a:ext cx="8385175" cy="898525"/>
          </a:xfrm>
        </p:spPr>
        <p:txBody>
          <a:bodyPr/>
          <a:lstStyle/>
          <a:p>
            <a:r>
              <a:rPr lang="en-US" dirty="0"/>
              <a:t>Resources</a:t>
            </a:r>
          </a:p>
        </p:txBody>
      </p:sp>
      <p:sp>
        <p:nvSpPr>
          <p:cNvPr id="3" name="Content Placeholder 2"/>
          <p:cNvSpPr>
            <a:spLocks noGrp="1"/>
          </p:cNvSpPr>
          <p:nvPr>
            <p:ph idx="1"/>
          </p:nvPr>
        </p:nvSpPr>
        <p:spPr>
          <a:xfrm>
            <a:off x="881149" y="1066800"/>
            <a:ext cx="10457411" cy="5486400"/>
          </a:xfrm>
        </p:spPr>
        <p:txBody>
          <a:bodyPr>
            <a:normAutofit lnSpcReduction="10000"/>
          </a:bodyPr>
          <a:lstStyle/>
          <a:p>
            <a:pPr marL="0" indent="0">
              <a:buNone/>
            </a:pPr>
            <a:r>
              <a:rPr lang="en-US" sz="2400" dirty="0"/>
              <a:t>Brizendine, L., (2010). The Male Brain. Crown Publishing. N.Y.</a:t>
            </a:r>
          </a:p>
          <a:p>
            <a:pPr>
              <a:buNone/>
            </a:pPr>
            <a:endParaRPr lang="en-US" sz="2400" dirty="0"/>
          </a:p>
          <a:p>
            <a:pPr marL="0" indent="0">
              <a:buNone/>
            </a:pPr>
            <a:r>
              <a:rPr lang="en-US" sz="2400" dirty="0"/>
              <a:t>Comer, R. J. (2011). Fundamentals of Abnormal Psychology, Sixth Edition. New York. Worth Publishers</a:t>
            </a:r>
          </a:p>
          <a:p>
            <a:endParaRPr lang="en-US" sz="2400" dirty="0"/>
          </a:p>
          <a:p>
            <a:pPr marL="0" indent="0">
              <a:buNone/>
            </a:pPr>
            <a:r>
              <a:rPr lang="en-US" sz="2400" dirty="0"/>
              <a:t>Carlson, N. (2001). Physiology of Behavior (8</a:t>
            </a:r>
            <a:r>
              <a:rPr lang="en-US" sz="2400" baseline="30000" dirty="0"/>
              <a:t>th </a:t>
            </a:r>
            <a:r>
              <a:rPr lang="en-US" sz="2400" dirty="0"/>
              <a:t>Ed.). Boston: </a:t>
            </a:r>
            <a:r>
              <a:rPr lang="en-US" sz="2400" dirty="0" err="1"/>
              <a:t>Allyn</a:t>
            </a:r>
            <a:r>
              <a:rPr lang="en-US" sz="2400" dirty="0"/>
              <a:t> and Bacon. </a:t>
            </a:r>
          </a:p>
          <a:p>
            <a:endParaRPr lang="en-US" sz="2400" dirty="0"/>
          </a:p>
          <a:p>
            <a:pPr marL="0" indent="0">
              <a:buNone/>
            </a:pPr>
            <a:r>
              <a:rPr lang="en-US" sz="2400" dirty="0"/>
              <a:t>Goldstein, B. (2008). </a:t>
            </a:r>
            <a:r>
              <a:rPr lang="en-US" sz="2400" i="1" dirty="0"/>
              <a:t>Cognitive Psychology, 3rd edition.</a:t>
            </a:r>
            <a:r>
              <a:rPr lang="en-US" sz="2400" dirty="0"/>
              <a:t> United States. Wadsworth</a:t>
            </a:r>
          </a:p>
          <a:p>
            <a:endParaRPr lang="en-US" sz="2400" dirty="0"/>
          </a:p>
          <a:p>
            <a:pPr marL="0" indent="0">
              <a:buNone/>
            </a:pPr>
            <a:r>
              <a:rPr lang="en-US" sz="2400" dirty="0"/>
              <a:t>Mayo Clinic Staff. (2011). Self-esteem: 4 steps to feel better about yourself</a:t>
            </a:r>
            <a:r>
              <a:rPr lang="en-US" sz="2400" b="1" dirty="0"/>
              <a:t>. </a:t>
            </a:r>
            <a:r>
              <a:rPr lang="en-US" sz="2400" dirty="0"/>
              <a:t>Mayo Clinic Health Solutions/MayoClinic.com </a:t>
            </a:r>
            <a:endParaRPr lang="en-US" sz="2400" b="1" i="1" dirty="0"/>
          </a:p>
          <a:p>
            <a:endParaRPr lang="en-US" sz="2400" dirty="0"/>
          </a:p>
          <a:p>
            <a:pPr marL="0" indent="0">
              <a:buNone/>
            </a:pPr>
            <a:r>
              <a:rPr lang="en-US" sz="2400" dirty="0"/>
              <a:t>Werbach, M. R. (1999) Nutritional Influences on Mental Illness. (2ed) Firstline Press. </a:t>
            </a:r>
          </a:p>
          <a:p>
            <a:pPr>
              <a:buNone/>
            </a:pPr>
            <a:endParaRPr lang="en-US" dirty="0"/>
          </a:p>
          <a:p>
            <a:endParaRPr lang="en-US" dirty="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1DAA05-05A3-43C9-B6DD-AD00A9FD27BB}"/>
              </a:ext>
            </a:extLst>
          </p:cNvPr>
          <p:cNvSpPr txBox="1"/>
          <p:nvPr/>
        </p:nvSpPr>
        <p:spPr>
          <a:xfrm>
            <a:off x="540773" y="452284"/>
            <a:ext cx="10698033" cy="3231654"/>
          </a:xfrm>
          <a:prstGeom prst="rect">
            <a:avLst/>
          </a:prstGeom>
          <a:noFill/>
        </p:spPr>
        <p:txBody>
          <a:bodyPr wrap="square">
            <a:spAutoFit/>
          </a:bodyPr>
          <a:lstStyle/>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2400" i="1" dirty="0" err="1">
                <a:effectLst/>
                <a:latin typeface="Times New Roman" panose="02020603050405020304" pitchFamily="18" charset="0"/>
                <a:ea typeface="Times New Roman" panose="02020603050405020304" pitchFamily="18" charset="0"/>
              </a:rPr>
              <a:t>Maietta</a:t>
            </a:r>
            <a:r>
              <a:rPr lang="en-US" sz="2400" i="1" dirty="0">
                <a:effectLst/>
                <a:latin typeface="Times New Roman" panose="02020603050405020304" pitchFamily="18" charset="0"/>
                <a:ea typeface="Times New Roman" panose="02020603050405020304" pitchFamily="18" charset="0"/>
              </a:rPr>
              <a:t>, K.  (2014). </a:t>
            </a:r>
            <a:r>
              <a:rPr lang="en-US" sz="2400" dirty="0">
                <a:effectLst/>
                <a:latin typeface="Calibri" panose="020F0502020204030204" pitchFamily="34" charset="0"/>
                <a:ea typeface="Times New Roman" panose="02020603050405020304" pitchFamily="18" charset="0"/>
              </a:rPr>
              <a:t>Domestic abuse is not an anger management problem.  Bangor Main Daily News. Retrieved July 7, 2021. From </a:t>
            </a:r>
            <a:r>
              <a:rPr lang="en-US" sz="2400" u="sng" dirty="0">
                <a:solidFill>
                  <a:srgbClr val="0563C1"/>
                </a:solidFill>
                <a:effectLst/>
                <a:latin typeface="Times New Roman" panose="02020603050405020304" pitchFamily="18" charset="0"/>
                <a:ea typeface="Times New Roman" panose="02020603050405020304" pitchFamily="18" charset="0"/>
                <a:hlinkClick r:id="rId2"/>
              </a:rPr>
              <a:t>https://bangordailynews.com/2014/08/08/opinion/domestic-abuse-is-not-an-anger-management-problem/</a:t>
            </a:r>
            <a:r>
              <a:rPr lang="en-US" sz="2400" i="1"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rPr>
              <a:t>Murray, K. (2021). Addiction and anger management. Retrieved 07-03-2021 from Addiction Center </a:t>
            </a:r>
            <a:r>
              <a:rPr lang="en-US" sz="2400" dirty="0">
                <a:latin typeface="Calibri" panose="020F0502020204030204" pitchFamily="34" charset="0"/>
                <a:ea typeface="Calibri" panose="020F0502020204030204" pitchFamily="34" charset="0"/>
                <a:cs typeface="Times New Roman" panose="02020603050405020304" pitchFamily="18" charset="0"/>
                <a:hlinkClick r:id="rId3"/>
              </a:rPr>
              <a:t>https://www.addictioncenter.com/addiction/anger-management</a:t>
            </a:r>
            <a:r>
              <a:rPr lang="en-US" dirty="0">
                <a:latin typeface="Calibri" panose="020F0502020204030204" pitchFamily="34" charset="0"/>
                <a:ea typeface="Calibri" panose="020F0502020204030204" pitchFamily="34" charset="0"/>
                <a:cs typeface="Times New Roman" panose="02020603050405020304" pitchFamily="18" charset="0"/>
                <a:hlinkClick r:id="rId3"/>
              </a:rPr>
              <a:t>/</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802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F23526-7B86-42FE-A552-988AF9F33331}"/>
              </a:ext>
            </a:extLst>
          </p:cNvPr>
          <p:cNvSpPr txBox="1"/>
          <p:nvPr/>
        </p:nvSpPr>
        <p:spPr>
          <a:xfrm>
            <a:off x="905197" y="1282238"/>
            <a:ext cx="10695214" cy="4008983"/>
          </a:xfrm>
          <a:prstGeom prst="rect">
            <a:avLst/>
          </a:prstGeom>
          <a:noFill/>
        </p:spPr>
        <p:txBody>
          <a:bodyPr wrap="square">
            <a:spAutoFit/>
          </a:bodyPr>
          <a:lstStyle/>
          <a:p>
            <a:pPr marL="0" marR="0">
              <a:lnSpc>
                <a:spcPct val="107000"/>
              </a:lnSpc>
              <a:spcBef>
                <a:spcPts val="0"/>
              </a:spcBef>
              <a:spcAft>
                <a:spcPts val="800"/>
              </a:spcAft>
            </a:pPr>
            <a:r>
              <a:rPr lang="en-US" sz="4800" dirty="0">
                <a:effectLst/>
                <a:latin typeface="Calibri" panose="020F0502020204030204" pitchFamily="34" charset="0"/>
                <a:ea typeface="Calibri" panose="020F0502020204030204" pitchFamily="34" charset="0"/>
                <a:cs typeface="Times New Roman" panose="02020603050405020304" pitchFamily="18" charset="0"/>
              </a:rPr>
              <a:t>Domestic violence or family abuse is not about losing control; it’s a methodical technique for asserting and keeping </a:t>
            </a:r>
            <a:r>
              <a:rPr lang="en-US" sz="4800" b="1" dirty="0">
                <a:effectLst/>
                <a:latin typeface="Calibri" panose="020F0502020204030204" pitchFamily="34" charset="0"/>
                <a:ea typeface="Calibri" panose="020F0502020204030204" pitchFamily="34" charset="0"/>
                <a:cs typeface="Times New Roman" panose="02020603050405020304" pitchFamily="18" charset="0"/>
              </a:rPr>
              <a:t>control </a:t>
            </a:r>
            <a:r>
              <a:rPr lang="en-US" sz="4800" dirty="0">
                <a:effectLst/>
                <a:latin typeface="Calibri" panose="020F0502020204030204" pitchFamily="34" charset="0"/>
                <a:ea typeface="Calibri" panose="020F0502020204030204" pitchFamily="34" charset="0"/>
                <a:cs typeface="Times New Roman" panose="02020603050405020304" pitchFamily="18" charset="0"/>
              </a:rPr>
              <a:t>in an intimate relationship or a situation concerning a close relationship.</a:t>
            </a:r>
          </a:p>
        </p:txBody>
      </p:sp>
    </p:spTree>
    <p:extLst>
      <p:ext uri="{BB962C8B-B14F-4D97-AF65-F5344CB8AC3E}">
        <p14:creationId xmlns:p14="http://schemas.microsoft.com/office/powerpoint/2010/main" val="3820512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36BBFC-F208-4385-B8F7-819FA0A04419}"/>
              </a:ext>
            </a:extLst>
          </p:cNvPr>
          <p:cNvSpPr txBox="1"/>
          <p:nvPr/>
        </p:nvSpPr>
        <p:spPr>
          <a:xfrm>
            <a:off x="0" y="0"/>
            <a:ext cx="11495314" cy="595932"/>
          </a:xfrm>
          <a:prstGeom prst="rect">
            <a:avLst/>
          </a:prstGeom>
          <a:noFill/>
        </p:spPr>
        <p:txBody>
          <a:bodyPr wrap="square">
            <a:spAutoFit/>
          </a:bodyPr>
          <a:lstStyle/>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Title 4">
            <a:extLst>
              <a:ext uri="{FF2B5EF4-FFF2-40B4-BE49-F238E27FC236}">
                <a16:creationId xmlns:a16="http://schemas.microsoft.com/office/drawing/2014/main" id="{8B554079-C9D1-4CE7-92CB-70F287B5AE5F}"/>
              </a:ext>
            </a:extLst>
          </p:cNvPr>
          <p:cNvSpPr>
            <a:spLocks noGrp="1"/>
          </p:cNvSpPr>
          <p:nvPr>
            <p:ph type="title"/>
          </p:nvPr>
        </p:nvSpPr>
        <p:spPr>
          <a:xfrm>
            <a:off x="838200" y="365125"/>
            <a:ext cx="10515600" cy="595933"/>
          </a:xfrm>
        </p:spPr>
        <p:txBody>
          <a:bodyPr>
            <a:normAutofit fontScale="90000"/>
          </a:bodyPr>
          <a:lstStyle/>
          <a:p>
            <a:pPr algn="ctr"/>
            <a:r>
              <a:rPr lang="en-US" dirty="0"/>
              <a:t> </a:t>
            </a:r>
            <a:r>
              <a:rPr lang="en-US" b="1" dirty="0"/>
              <a:t>Power &amp; Control – not the same</a:t>
            </a:r>
          </a:p>
        </p:txBody>
      </p:sp>
      <p:sp>
        <p:nvSpPr>
          <p:cNvPr id="6" name="Content Placeholder 5">
            <a:extLst>
              <a:ext uri="{FF2B5EF4-FFF2-40B4-BE49-F238E27FC236}">
                <a16:creationId xmlns:a16="http://schemas.microsoft.com/office/drawing/2014/main" id="{7F357987-2C16-4AE1-A083-B97C364EE739}"/>
              </a:ext>
            </a:extLst>
          </p:cNvPr>
          <p:cNvSpPr>
            <a:spLocks noGrp="1"/>
          </p:cNvSpPr>
          <p:nvPr>
            <p:ph idx="1"/>
          </p:nvPr>
        </p:nvSpPr>
        <p:spPr>
          <a:xfrm>
            <a:off x="838200" y="855406"/>
            <a:ext cx="10515600" cy="6002594"/>
          </a:xfrm>
        </p:spPr>
        <p:txBody>
          <a:bodyPr>
            <a:normAutofit fontScale="92500" lnSpcReduction="10000"/>
          </a:bodyPr>
          <a:lstStyle/>
          <a:p>
            <a:r>
              <a:rPr lang="en-US" sz="3800" dirty="0"/>
              <a:t>The terms power and control are often used interchangeably by very smart and educated people.  However, they are wrong.  </a:t>
            </a:r>
          </a:p>
          <a:p>
            <a:r>
              <a:rPr lang="en-US" sz="3800" dirty="0"/>
              <a:t>If we are to help people in these destructive relationships make any head way in resolving domestic or family violence, and protecting victim from further abuse, then we need to make the distinction that this is about choices and not anger management problems. </a:t>
            </a:r>
          </a:p>
          <a:p>
            <a:r>
              <a:rPr lang="en-US" sz="3800" dirty="0">
                <a:effectLst/>
                <a:latin typeface="Calibri" panose="020F0502020204030204" pitchFamily="34" charset="0"/>
                <a:ea typeface="Calibri" panose="020F0502020204030204" pitchFamily="34" charset="0"/>
                <a:cs typeface="Times New Roman" panose="02020603050405020304" pitchFamily="18" charset="0"/>
              </a:rPr>
              <a:t>When we make this distinction, then we can go about the business of </a:t>
            </a:r>
            <a:r>
              <a:rPr lang="en-US" sz="3800" b="1" dirty="0">
                <a:effectLst/>
                <a:latin typeface="Calibri" panose="020F0502020204030204" pitchFamily="34" charset="0"/>
                <a:ea typeface="Calibri" panose="020F0502020204030204" pitchFamily="34" charset="0"/>
                <a:cs typeface="Times New Roman" panose="02020603050405020304" pitchFamily="18" charset="0"/>
              </a:rPr>
              <a:t>holding the batterer accountable for their choices.</a:t>
            </a:r>
            <a:r>
              <a:rPr lang="en-US" sz="3800" dirty="0">
                <a:effectLst/>
                <a:latin typeface="Calibri" panose="020F0502020204030204" pitchFamily="34" charset="0"/>
                <a:ea typeface="Calibri" panose="020F0502020204030204" pitchFamily="34" charset="0"/>
                <a:cs typeface="Times New Roman" panose="02020603050405020304" pitchFamily="18" charset="0"/>
              </a:rPr>
              <a:t>  The real choice here is about choosing to control another family member and not about uncontrolled anger</a:t>
            </a:r>
          </a:p>
          <a:p>
            <a:endParaRPr lang="en-US" sz="3200" dirty="0"/>
          </a:p>
        </p:txBody>
      </p:sp>
    </p:spTree>
    <p:extLst>
      <p:ext uri="{BB962C8B-B14F-4D97-AF65-F5344CB8AC3E}">
        <p14:creationId xmlns:p14="http://schemas.microsoft.com/office/powerpoint/2010/main" val="1307124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122B49-21BE-4167-97B2-67E3B6E9B543}"/>
              </a:ext>
            </a:extLst>
          </p:cNvPr>
          <p:cNvSpPr txBox="1"/>
          <p:nvPr/>
        </p:nvSpPr>
        <p:spPr>
          <a:xfrm>
            <a:off x="457200" y="391885"/>
            <a:ext cx="11217729" cy="721736"/>
          </a:xfrm>
          <a:prstGeom prst="rect">
            <a:avLst/>
          </a:prstGeom>
          <a:noFill/>
        </p:spPr>
        <p:txBody>
          <a:bodyPr wrap="square">
            <a:spAutoFit/>
          </a:bodyPr>
          <a:lstStyle/>
          <a:p>
            <a:pPr marL="0" marR="0">
              <a:lnSpc>
                <a:spcPct val="107000"/>
              </a:lnSpc>
              <a:spcBef>
                <a:spcPts val="0"/>
              </a:spcBef>
              <a:spcAft>
                <a:spcPts val="80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2" name="Title 1">
            <a:extLst>
              <a:ext uri="{FF2B5EF4-FFF2-40B4-BE49-F238E27FC236}">
                <a16:creationId xmlns:a16="http://schemas.microsoft.com/office/drawing/2014/main" id="{14B6F79E-AA33-448E-A4B9-08C9671F20E9}"/>
              </a:ext>
            </a:extLst>
          </p:cNvPr>
          <p:cNvSpPr>
            <a:spLocks noGrp="1"/>
          </p:cNvSpPr>
          <p:nvPr>
            <p:ph type="title"/>
          </p:nvPr>
        </p:nvSpPr>
        <p:spPr>
          <a:xfrm>
            <a:off x="457200" y="365125"/>
            <a:ext cx="10896600" cy="1325563"/>
          </a:xfrm>
        </p:spPr>
        <p:txBody>
          <a:bodyPr/>
          <a:lstStyle/>
          <a:p>
            <a:r>
              <a:rPr lang="en-US" b="1" dirty="0"/>
              <a:t>Definition of power &amp; control</a:t>
            </a:r>
          </a:p>
        </p:txBody>
      </p:sp>
      <p:sp>
        <p:nvSpPr>
          <p:cNvPr id="4" name="Content Placeholder 3">
            <a:extLst>
              <a:ext uri="{FF2B5EF4-FFF2-40B4-BE49-F238E27FC236}">
                <a16:creationId xmlns:a16="http://schemas.microsoft.com/office/drawing/2014/main" id="{3A7883C3-1963-47B7-BCC3-FEF870F05C64}"/>
              </a:ext>
            </a:extLst>
          </p:cNvPr>
          <p:cNvSpPr>
            <a:spLocks noGrp="1"/>
          </p:cNvSpPr>
          <p:nvPr>
            <p:ph sz="half" idx="1"/>
          </p:nvPr>
        </p:nvSpPr>
        <p:spPr>
          <a:xfrm>
            <a:off x="321425" y="1509741"/>
            <a:ext cx="6212379" cy="4956374"/>
          </a:xfrm>
        </p:spPr>
        <p:txBody>
          <a:bodyPr>
            <a:normAutofit fontScale="25000" lnSpcReduction="20000"/>
          </a:bodyPr>
          <a:lstStyle/>
          <a:p>
            <a:r>
              <a:rPr lang="en-US" sz="11200" b="1" dirty="0"/>
              <a:t>Control </a:t>
            </a:r>
            <a:r>
              <a:rPr lang="en-US" sz="11200" dirty="0"/>
              <a:t>is the ability to get another person to do something (they probably don’t want to do) using force, fear or manipulation, no matter how slight. It is about reducing another’s personhood to that of an object. It is a form of objectification</a:t>
            </a:r>
          </a:p>
          <a:p>
            <a:r>
              <a:rPr lang="en-US" sz="11200" b="1" dirty="0">
                <a:effectLst/>
                <a:ea typeface="Calibri" panose="020F0502020204030204" pitchFamily="34" charset="0"/>
                <a:cs typeface="Times New Roman" panose="02020603050405020304" pitchFamily="18" charset="0"/>
              </a:rPr>
              <a:t>Power</a:t>
            </a:r>
            <a:r>
              <a:rPr lang="en-US" sz="11200" dirty="0">
                <a:effectLst/>
                <a:ea typeface="Calibri" panose="020F0502020204030204" pitchFamily="34" charset="0"/>
                <a:cs typeface="Times New Roman" panose="02020603050405020304" pitchFamily="18" charset="0"/>
              </a:rPr>
              <a:t> is the ability to get another person to accept my definition of reality as their own.”</a:t>
            </a:r>
          </a:p>
          <a:p>
            <a:pPr marL="457200" marR="0">
              <a:lnSpc>
                <a:spcPct val="107000"/>
              </a:lnSpc>
              <a:spcBef>
                <a:spcPts val="0"/>
              </a:spcBef>
              <a:spcAft>
                <a:spcPts val="800"/>
              </a:spcAft>
            </a:pPr>
            <a:endParaRPr lang="en-US" sz="11200" dirty="0">
              <a:effectLst/>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1200" b="1" i="1" dirty="0">
                <a:effectLst/>
                <a:ea typeface="Calibri" panose="020F0502020204030204" pitchFamily="34" charset="0"/>
                <a:cs typeface="Times New Roman" panose="02020603050405020304" pitchFamily="18" charset="0"/>
              </a:rPr>
              <a:t>Note: The only thing that power and control have in common is that they cannot be taken, they can only be given</a:t>
            </a:r>
            <a:r>
              <a:rPr lang="en-US" sz="8600" b="1" i="1" dirty="0">
                <a:effectLst/>
                <a:latin typeface="AR CENA" panose="02000000000000000000" pitchFamily="2" charset="0"/>
                <a:ea typeface="Calibri" panose="020F0502020204030204" pitchFamily="34" charset="0"/>
                <a:cs typeface="Times New Roman" panose="02020603050405020304" pitchFamily="18" charset="0"/>
              </a:rPr>
              <a:t>. </a:t>
            </a:r>
            <a:endParaRPr lang="en-US" sz="8600" dirty="0">
              <a:effectLst/>
              <a:latin typeface="AR CENA" panose="02000000000000000000" pitchFamily="2" charset="0"/>
              <a:ea typeface="Calibri" panose="020F0502020204030204" pitchFamily="34" charset="0"/>
              <a:cs typeface="Times New Roman" panose="02020603050405020304" pitchFamily="18" charset="0"/>
            </a:endParaRPr>
          </a:p>
          <a:p>
            <a:endParaRPr lang="en-US" dirty="0"/>
          </a:p>
        </p:txBody>
      </p:sp>
      <p:pic>
        <p:nvPicPr>
          <p:cNvPr id="7" name="Content Placeholder 6">
            <a:extLst>
              <a:ext uri="{FF2B5EF4-FFF2-40B4-BE49-F238E27FC236}">
                <a16:creationId xmlns:a16="http://schemas.microsoft.com/office/drawing/2014/main" id="{F5D9EFC3-5DD2-4CA1-9A8E-EDF8E813FD3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87096" y="1368578"/>
            <a:ext cx="5366595" cy="5489421"/>
          </a:xfrm>
        </p:spPr>
      </p:pic>
    </p:spTree>
    <p:extLst>
      <p:ext uri="{BB962C8B-B14F-4D97-AF65-F5344CB8AC3E}">
        <p14:creationId xmlns:p14="http://schemas.microsoft.com/office/powerpoint/2010/main" val="2560563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536FB2-E6B4-4A3D-AB0E-14BEE4DE996E}"/>
              </a:ext>
            </a:extLst>
          </p:cNvPr>
          <p:cNvSpPr txBox="1"/>
          <p:nvPr/>
        </p:nvSpPr>
        <p:spPr>
          <a:xfrm>
            <a:off x="685800" y="359228"/>
            <a:ext cx="10482943" cy="4527906"/>
          </a:xfrm>
          <a:prstGeom prst="rect">
            <a:avLst/>
          </a:prstGeom>
          <a:noFill/>
        </p:spPr>
        <p:txBody>
          <a:bodyPr wrap="square">
            <a:spAutoFit/>
          </a:bodyPr>
          <a:lstStyle/>
          <a:p>
            <a:pPr marL="457200" marR="0">
              <a:lnSpc>
                <a:spcPct val="107000"/>
              </a:lnSpc>
              <a:spcBef>
                <a:spcPts val="0"/>
              </a:spcBef>
              <a:spcAft>
                <a:spcPts val="800"/>
              </a:spcAft>
            </a:pPr>
            <a:endParaRPr lang="en-US" sz="4000" b="1" i="1"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sz="4000" b="1" i="1"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sz="4000" b="1" i="1"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4000" b="1" i="1" dirty="0">
                <a:effectLst/>
                <a:latin typeface="Calibri" panose="020F0502020204030204" pitchFamily="34" charset="0"/>
                <a:ea typeface="Calibri" panose="020F0502020204030204" pitchFamily="34" charset="0"/>
                <a:cs typeface="Times New Roman" panose="02020603050405020304" pitchFamily="18" charset="0"/>
              </a:rPr>
              <a:t>“</a:t>
            </a:r>
            <a:r>
              <a:rPr lang="en-US" sz="4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 a Likert scale it might look as follows: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0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Control</a:t>
            </a:r>
            <a:r>
              <a:rPr lang="en-US" sz="4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t>
            </a:r>
            <a:r>
              <a:rPr lang="en-US" sz="40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-Power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996981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89B352-7837-41CE-8A01-51C0949167D9}"/>
              </a:ext>
            </a:extLst>
          </p:cNvPr>
          <p:cNvSpPr txBox="1"/>
          <p:nvPr/>
        </p:nvSpPr>
        <p:spPr>
          <a:xfrm>
            <a:off x="669471" y="718457"/>
            <a:ext cx="10940144" cy="5282023"/>
          </a:xfrm>
          <a:prstGeom prst="rect">
            <a:avLst/>
          </a:prstGeom>
          <a:noFill/>
        </p:spPr>
        <p:txBody>
          <a:bodyPr wrap="square">
            <a:spAutoFit/>
          </a:bodyPr>
          <a:lstStyle/>
          <a:p>
            <a:pPr marL="0" marR="0" algn="ctr">
              <a:lnSpc>
                <a:spcPct val="107000"/>
              </a:lnSpc>
              <a:spcBef>
                <a:spcPts val="0"/>
              </a:spcBef>
              <a:spcAft>
                <a:spcPts val="800"/>
              </a:spcAft>
            </a:pPr>
            <a:r>
              <a:rPr lang="en-US" sz="4400" b="1" dirty="0">
                <a:effectLst/>
                <a:latin typeface="Calibri" panose="020F0502020204030204" pitchFamily="34" charset="0"/>
                <a:ea typeface="Calibri" panose="020F0502020204030204" pitchFamily="34" charset="0"/>
                <a:cs typeface="Times New Roman" panose="02020603050405020304" pitchFamily="18" charset="0"/>
              </a:rPr>
              <a:t>How we think</a:t>
            </a:r>
          </a:p>
          <a:p>
            <a:pPr marL="0" marR="0" algn="ctr">
              <a:lnSpc>
                <a:spcPct val="107000"/>
              </a:lnSpc>
              <a:spcBef>
                <a:spcPts val="0"/>
              </a:spcBef>
              <a:spcAft>
                <a:spcPts val="800"/>
              </a:spcAft>
            </a:pPr>
            <a:r>
              <a:rPr lang="en-US" sz="4400" b="1" dirty="0">
                <a:effectLst/>
                <a:latin typeface="Calibri" panose="020F0502020204030204" pitchFamily="34" charset="0"/>
                <a:ea typeface="Calibri" panose="020F0502020204030204" pitchFamily="34" charset="0"/>
                <a:cs typeface="Times New Roman" panose="02020603050405020304" pitchFamily="18" charset="0"/>
              </a:rPr>
              <a:t>From Events to Consequences</a:t>
            </a:r>
          </a:p>
          <a:p>
            <a:pPr marL="0" marR="0">
              <a:lnSpc>
                <a:spcPct val="107000"/>
              </a:lnSpc>
              <a:spcBef>
                <a:spcPts val="0"/>
              </a:spcBef>
              <a:spcAft>
                <a:spcPts val="800"/>
              </a:spcAft>
            </a:pPr>
            <a:r>
              <a:rPr lang="en-US" sz="4400" b="1" dirty="0">
                <a:effectLst/>
                <a:latin typeface="Calibri" panose="020F0502020204030204" pitchFamily="34" charset="0"/>
                <a:ea typeface="Calibri" panose="020F0502020204030204" pitchFamily="34" charset="0"/>
                <a:cs typeface="Times New Roman" panose="02020603050405020304" pitchFamily="18" charset="0"/>
              </a:rPr>
              <a:t> </a:t>
            </a:r>
          </a:p>
          <a:p>
            <a:r>
              <a:rPr lang="en-US" sz="4400" dirty="0">
                <a:effectLst/>
                <a:latin typeface="Calibri" panose="020F0502020204030204" pitchFamily="34" charset="0"/>
                <a:ea typeface="Calibri" panose="020F0502020204030204" pitchFamily="34" charset="0"/>
                <a:cs typeface="Times New Roman" panose="02020603050405020304" pitchFamily="18" charset="0"/>
              </a:rPr>
              <a:t>Events--Self talk--Schema------Emotions-</a:t>
            </a:r>
          </a:p>
          <a:p>
            <a:r>
              <a:rPr lang="en-US" sz="4400" dirty="0">
                <a:latin typeface="Calibri" panose="020F0502020204030204" pitchFamily="34" charset="0"/>
                <a:ea typeface="Calibri" panose="020F0502020204030204" pitchFamily="34" charset="0"/>
                <a:cs typeface="Times New Roman" panose="02020603050405020304" pitchFamily="18" charset="0"/>
              </a:rPr>
              <a:t>                              Distinctions   Feelings</a:t>
            </a:r>
          </a:p>
          <a:p>
            <a:r>
              <a:rPr lang="en-US" sz="4400" dirty="0">
                <a:effectLst/>
                <a:latin typeface="Calibri" panose="020F0502020204030204" pitchFamily="34" charset="0"/>
                <a:ea typeface="Calibri" panose="020F0502020204030204" pitchFamily="34" charset="0"/>
                <a:cs typeface="Times New Roman" panose="02020603050405020304" pitchFamily="18" charset="0"/>
              </a:rPr>
              <a:t>-Choices--Behaviors--</a:t>
            </a:r>
            <a:r>
              <a:rPr lang="en-US" sz="4400" dirty="0">
                <a:latin typeface="Calibri" panose="020F0502020204030204" pitchFamily="34" charset="0"/>
                <a:ea typeface="Calibri" panose="020F0502020204030204" pitchFamily="34" charset="0"/>
                <a:cs typeface="Times New Roman" panose="02020603050405020304" pitchFamily="18" charset="0"/>
              </a:rPr>
              <a:t>Habits</a:t>
            </a:r>
            <a:r>
              <a:rPr lang="en-US" sz="4400" dirty="0">
                <a:effectLst/>
                <a:latin typeface="Calibri" panose="020F0502020204030204" pitchFamily="34" charset="0"/>
                <a:ea typeface="Calibri" panose="020F0502020204030204" pitchFamily="34" charset="0"/>
                <a:cs typeface="Times New Roman" panose="02020603050405020304" pitchFamily="18" charset="0"/>
              </a:rPr>
              <a:t> -- </a:t>
            </a:r>
            <a:r>
              <a:rPr lang="en-US" sz="4400" dirty="0">
                <a:latin typeface="Calibri" panose="020F0502020204030204" pitchFamily="34" charset="0"/>
                <a:ea typeface="Calibri" panose="020F0502020204030204" pitchFamily="34" charset="0"/>
                <a:cs typeface="Times New Roman" panose="02020603050405020304" pitchFamily="18" charset="0"/>
              </a:rPr>
              <a:t>Consequences</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22004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6291B6-FD6B-48E2-B02A-038C1FBE6AAC}"/>
              </a:ext>
            </a:extLst>
          </p:cNvPr>
          <p:cNvSpPr>
            <a:spLocks noGrp="1"/>
          </p:cNvSpPr>
          <p:nvPr>
            <p:ph type="title"/>
          </p:nvPr>
        </p:nvSpPr>
        <p:spPr>
          <a:xfrm>
            <a:off x="831274" y="46038"/>
            <a:ext cx="9569896" cy="1431925"/>
          </a:xfrm>
        </p:spPr>
        <p:txBody>
          <a:bodyPr/>
          <a:lstStyle/>
          <a:p>
            <a:pPr algn="ctr"/>
            <a:r>
              <a:rPr lang="en-US" sz="3600" dirty="0"/>
              <a:t>The Brain – Frontal Lobe </a:t>
            </a:r>
            <a:r>
              <a:rPr lang="en-US" dirty="0"/>
              <a:t>(</a:t>
            </a:r>
            <a:r>
              <a:rPr lang="en-US" sz="3600" dirty="0"/>
              <a:t>the executive brain</a:t>
            </a:r>
            <a:r>
              <a:rPr lang="en-US" dirty="0"/>
              <a:t>)</a:t>
            </a:r>
          </a:p>
        </p:txBody>
      </p:sp>
      <p:pic>
        <p:nvPicPr>
          <p:cNvPr id="3" name="Content Placeholder 2">
            <a:extLst>
              <a:ext uri="{FF2B5EF4-FFF2-40B4-BE49-F238E27FC236}">
                <a16:creationId xmlns:a16="http://schemas.microsoft.com/office/drawing/2014/main" id="{60BB941F-0F3F-41CC-938F-822C3D7975EA}"/>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5185" y="1477962"/>
            <a:ext cx="6608123" cy="5334000"/>
          </a:xfrm>
        </p:spPr>
      </p:pic>
      <p:sp>
        <p:nvSpPr>
          <p:cNvPr id="2053" name="Rectangle 5"/>
          <p:cNvSpPr>
            <a:spLocks noGrp="1" noRot="1" noChangeArrowheads="1"/>
          </p:cNvSpPr>
          <p:nvPr>
            <p:ph sz="half" idx="2"/>
          </p:nvPr>
        </p:nvSpPr>
        <p:spPr>
          <a:xfrm>
            <a:off x="7015942" y="1477962"/>
            <a:ext cx="5050872" cy="5122343"/>
          </a:xfrm>
        </p:spPr>
        <p:txBody>
          <a:bodyPr>
            <a:normAutofit/>
          </a:bodyPr>
          <a:lstStyle/>
          <a:p>
            <a:pPr marL="0" indent="0">
              <a:buNone/>
            </a:pPr>
            <a:r>
              <a:rPr lang="en-US" b="1" dirty="0"/>
              <a:t>The frontal lobe  involves :  </a:t>
            </a:r>
          </a:p>
          <a:p>
            <a:pPr>
              <a:lnSpc>
                <a:spcPct val="90000"/>
              </a:lnSpc>
            </a:pPr>
            <a:r>
              <a:rPr lang="en-US" b="1" dirty="0"/>
              <a:t>motor function,</a:t>
            </a:r>
          </a:p>
          <a:p>
            <a:pPr>
              <a:lnSpc>
                <a:spcPct val="90000"/>
              </a:lnSpc>
            </a:pPr>
            <a:r>
              <a:rPr lang="en-US" b="1" dirty="0"/>
              <a:t>problem solving,</a:t>
            </a:r>
          </a:p>
          <a:p>
            <a:pPr>
              <a:lnSpc>
                <a:spcPct val="90000"/>
              </a:lnSpc>
            </a:pPr>
            <a:r>
              <a:rPr lang="en-US" b="1" dirty="0"/>
              <a:t>spontaneity,</a:t>
            </a:r>
          </a:p>
          <a:p>
            <a:pPr>
              <a:lnSpc>
                <a:spcPct val="90000"/>
              </a:lnSpc>
            </a:pPr>
            <a:r>
              <a:rPr lang="en-US" b="1" dirty="0"/>
              <a:t>memory,</a:t>
            </a:r>
          </a:p>
          <a:p>
            <a:pPr>
              <a:lnSpc>
                <a:spcPct val="90000"/>
              </a:lnSpc>
            </a:pPr>
            <a:r>
              <a:rPr lang="en-US" b="1" dirty="0"/>
              <a:t> language,</a:t>
            </a:r>
          </a:p>
          <a:p>
            <a:pPr>
              <a:lnSpc>
                <a:spcPct val="90000"/>
              </a:lnSpc>
            </a:pPr>
            <a:r>
              <a:rPr lang="en-US" b="1" dirty="0"/>
              <a:t>initiation,</a:t>
            </a:r>
          </a:p>
          <a:p>
            <a:pPr>
              <a:lnSpc>
                <a:spcPct val="90000"/>
              </a:lnSpc>
            </a:pPr>
            <a:r>
              <a:rPr lang="en-US" b="1" dirty="0"/>
              <a:t>judgment, </a:t>
            </a:r>
          </a:p>
          <a:p>
            <a:pPr>
              <a:lnSpc>
                <a:spcPct val="90000"/>
              </a:lnSpc>
            </a:pPr>
            <a:r>
              <a:rPr lang="en-US" b="1" dirty="0"/>
              <a:t>impulse control,</a:t>
            </a:r>
          </a:p>
          <a:p>
            <a:pPr>
              <a:lnSpc>
                <a:spcPct val="90000"/>
              </a:lnSpc>
            </a:pPr>
            <a:r>
              <a:rPr lang="en-US" b="1" dirty="0"/>
              <a:t>and social and sexual behavior.</a:t>
            </a:r>
            <a:r>
              <a:rPr lang="en-US"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84436D4-083C-42D1-AC18-C42C93438787}"/>
              </a:ext>
            </a:extLst>
          </p:cNvPr>
          <p:cNvPicPr>
            <a:picLocks noGrp="1" noChangeAspect="1"/>
          </p:cNvPicPr>
          <p:nvPr>
            <p:ph idx="1"/>
          </p:nvPr>
        </p:nvPicPr>
        <p:blipFill>
          <a:blip r:embed="rId2"/>
          <a:stretch>
            <a:fillRect/>
          </a:stretch>
        </p:blipFill>
        <p:spPr>
          <a:xfrm>
            <a:off x="147484" y="78658"/>
            <a:ext cx="11287431" cy="6626942"/>
          </a:xfrm>
          <a:prstGeom prst="rect">
            <a:avLst/>
          </a:prstGeom>
        </p:spPr>
      </p:pic>
    </p:spTree>
    <p:extLst>
      <p:ext uri="{BB962C8B-B14F-4D97-AF65-F5344CB8AC3E}">
        <p14:creationId xmlns:p14="http://schemas.microsoft.com/office/powerpoint/2010/main" val="4222164645"/>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1654</Words>
  <Application>Microsoft Office PowerPoint</Application>
  <PresentationFormat>Widescreen</PresentationFormat>
  <Paragraphs>125</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Aharoni</vt:lpstr>
      <vt:lpstr>AR CENA</vt:lpstr>
      <vt:lpstr>AR CHRISTY</vt:lpstr>
      <vt:lpstr>Arial</vt:lpstr>
      <vt:lpstr>Calibri</vt:lpstr>
      <vt:lpstr>Times New Roman</vt:lpstr>
      <vt:lpstr>Wingdings</vt:lpstr>
      <vt:lpstr>Office Theme</vt:lpstr>
      <vt:lpstr>  </vt:lpstr>
      <vt:lpstr>PowerPoint Presentation</vt:lpstr>
      <vt:lpstr>PowerPoint Presentation</vt:lpstr>
      <vt:lpstr> Power &amp; Control – not the same</vt:lpstr>
      <vt:lpstr>Definition of power &amp; control</vt:lpstr>
      <vt:lpstr>PowerPoint Presentation</vt:lpstr>
      <vt:lpstr>PowerPoint Presentation</vt:lpstr>
      <vt:lpstr>The Brain – Frontal Lobe (the executive brain)</vt:lpstr>
      <vt:lpstr>PowerPoint Presentation</vt:lpstr>
      <vt:lpstr>Parietal Lobe</vt:lpstr>
      <vt:lpstr>PowerPoint Presentation</vt:lpstr>
      <vt:lpstr>PowerPoint Presentation</vt:lpstr>
      <vt:lpstr>PowerPoint Presentation</vt:lpstr>
      <vt:lpstr>PowerPoint Presentation</vt:lpstr>
      <vt:lpstr>Anger Is A Message</vt:lpstr>
      <vt:lpstr> ANGER </vt:lpstr>
      <vt:lpstr>PowerPoint Presentation</vt:lpstr>
      <vt:lpstr> Steps to feel better about yourself  “Step 1: Identify troubling conditions or situations</vt:lpstr>
      <vt:lpstr> Step 2: Become aware of thoughts and beliefs  Awareness!!!</vt:lpstr>
      <vt:lpstr> Step 3: Challenge negative or inaccurate thinking </vt:lpstr>
      <vt:lpstr>Pay attention to thought patterns that tend to erode self-esteem: </vt:lpstr>
      <vt:lpstr>PowerPoint Presentation</vt:lpstr>
      <vt:lpstr>Step 4: Adjust your thoughts and beliefs </vt:lpstr>
      <vt:lpstr>PowerPoint Presentation</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Domestic Violence, Anger and addictions Dr. Barry Lord, Psy.D. LMFT  Southern California Seminary Professor Emeritis</dc:title>
  <dc:creator>Barry Lord</dc:creator>
  <cp:lastModifiedBy>Barry Lord</cp:lastModifiedBy>
  <cp:revision>36</cp:revision>
  <dcterms:created xsi:type="dcterms:W3CDTF">2021-07-02T15:58:29Z</dcterms:created>
  <dcterms:modified xsi:type="dcterms:W3CDTF">2021-07-12T18:05:13Z</dcterms:modified>
</cp:coreProperties>
</file>